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18"/>
  </p:notesMasterIdLst>
  <p:sldIdLst>
    <p:sldId id="415" r:id="rId2"/>
    <p:sldId id="416" r:id="rId3"/>
    <p:sldId id="418" r:id="rId4"/>
    <p:sldId id="347" r:id="rId5"/>
    <p:sldId id="403" r:id="rId6"/>
    <p:sldId id="397" r:id="rId7"/>
    <p:sldId id="398" r:id="rId8"/>
    <p:sldId id="399" r:id="rId9"/>
    <p:sldId id="400" r:id="rId10"/>
    <p:sldId id="401" r:id="rId11"/>
    <p:sldId id="402" r:id="rId12"/>
    <p:sldId id="405" r:id="rId13"/>
    <p:sldId id="406" r:id="rId14"/>
    <p:sldId id="404" r:id="rId15"/>
    <p:sldId id="414" r:id="rId16"/>
    <p:sldId id="419" r:id="rId17"/>
  </p:sldIdLst>
  <p:sldSz cx="9906000" cy="6858000" type="A4"/>
  <p:notesSz cx="7099300" cy="10234613"/>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a:srgbClr val="339F3B"/>
    <a:srgbClr val="A2CBE5"/>
    <a:srgbClr val="64A9D4"/>
    <a:srgbClr val="4A608B"/>
    <a:srgbClr val="4A5D8B"/>
    <a:srgbClr val="333333"/>
    <a:srgbClr val="4D4D4D"/>
    <a:srgbClr val="002B64"/>
    <a:srgbClr val="828CA7"/>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504" autoAdjust="0"/>
    <p:restoredTop sz="86364" autoAdjust="0"/>
  </p:normalViewPr>
  <p:slideViewPr>
    <p:cSldViewPr>
      <p:cViewPr varScale="1">
        <p:scale>
          <a:sx n="40" d="100"/>
          <a:sy n="40" d="100"/>
        </p:scale>
        <p:origin x="-474" y="-96"/>
      </p:cViewPr>
      <p:guideLst>
        <p:guide orient="horz" pos="2160"/>
        <p:guide pos="262"/>
      </p:guideLst>
    </p:cSldViewPr>
  </p:slideViewPr>
  <p:outlineViewPr>
    <p:cViewPr>
      <p:scale>
        <a:sx n="33" d="100"/>
        <a:sy n="33" d="100"/>
      </p:scale>
      <p:origin x="0" y="1428"/>
    </p:cViewPr>
  </p:outlineViewPr>
  <p:notesTextViewPr>
    <p:cViewPr>
      <p:scale>
        <a:sx n="100" d="100"/>
        <a:sy n="100" d="100"/>
      </p:scale>
      <p:origin x="0" y="0"/>
    </p:cViewPr>
  </p:notesTextViewPr>
  <p:sorterViewPr>
    <p:cViewPr>
      <p:scale>
        <a:sx n="100" d="100"/>
        <a:sy n="100" d="100"/>
      </p:scale>
      <p:origin x="0" y="1602"/>
    </p:cViewPr>
  </p:sorterViewPr>
  <p:notesViewPr>
    <p:cSldViewPr>
      <p:cViewPr varScale="1">
        <p:scale>
          <a:sx n="75" d="100"/>
          <a:sy n="75" d="100"/>
        </p:scale>
        <p:origin x="-3306" y="-108"/>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image" Target="../media/image5.e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image" Target="../media/image20.e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image" Target="../media/image13.e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image" Target="../media/image13.e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image" Target="../media/image13.e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image" Target="../media/image25.emf"/><Relationship Id="rId1" Type="http://schemas.openxmlformats.org/officeDocument/2006/relationships/image" Target="../media/image24.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image" Target="../media/image10.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image" Target="../media/image12.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image" Target="../media/image14.e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image" Target="../media/image15.e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image" Target="../media/image16.e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image" Target="../media/image17.e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image" Target="../media/image18.e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image" Target="../media/image1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3077137" cy="512304"/>
          </a:xfrm>
          <a:prstGeom prst="rect">
            <a:avLst/>
          </a:prstGeom>
        </p:spPr>
        <p:txBody>
          <a:bodyPr vert="horz" lIns="94768" tIns="47384" rIns="94768" bIns="47384" rtlCol="0"/>
          <a:lstStyle>
            <a:lvl1pPr algn="l">
              <a:defRPr sz="1200"/>
            </a:lvl1pPr>
          </a:lstStyle>
          <a:p>
            <a:endParaRPr lang="sv-SE"/>
          </a:p>
        </p:txBody>
      </p:sp>
      <p:sp>
        <p:nvSpPr>
          <p:cNvPr id="3" name="Platshållare för datum 2"/>
          <p:cNvSpPr>
            <a:spLocks noGrp="1"/>
          </p:cNvSpPr>
          <p:nvPr>
            <p:ph type="dt" idx="1"/>
          </p:nvPr>
        </p:nvSpPr>
        <p:spPr>
          <a:xfrm>
            <a:off x="4020506" y="0"/>
            <a:ext cx="3077137" cy="512304"/>
          </a:xfrm>
          <a:prstGeom prst="rect">
            <a:avLst/>
          </a:prstGeom>
        </p:spPr>
        <p:txBody>
          <a:bodyPr vert="horz" lIns="94768" tIns="47384" rIns="94768" bIns="47384" rtlCol="0"/>
          <a:lstStyle>
            <a:lvl1pPr algn="r">
              <a:defRPr sz="1200"/>
            </a:lvl1pPr>
          </a:lstStyle>
          <a:p>
            <a:fld id="{92BE8544-00B5-45ED-B629-B4BA0A692729}" type="datetimeFigureOut">
              <a:rPr lang="sv-SE" smtClean="0"/>
              <a:pPr/>
              <a:t>2014-06-18</a:t>
            </a:fld>
            <a:endParaRPr lang="sv-SE"/>
          </a:p>
        </p:txBody>
      </p:sp>
      <p:sp>
        <p:nvSpPr>
          <p:cNvPr id="4" name="Platshållare för bildobjekt 3"/>
          <p:cNvSpPr>
            <a:spLocks noGrp="1" noRot="1" noChangeAspect="1"/>
          </p:cNvSpPr>
          <p:nvPr>
            <p:ph type="sldImg" idx="2"/>
          </p:nvPr>
        </p:nvSpPr>
        <p:spPr>
          <a:xfrm>
            <a:off x="779463" y="768350"/>
            <a:ext cx="5540375" cy="3836988"/>
          </a:xfrm>
          <a:prstGeom prst="rect">
            <a:avLst/>
          </a:prstGeom>
          <a:noFill/>
          <a:ln w="12700">
            <a:solidFill>
              <a:prstClr val="black"/>
            </a:solidFill>
          </a:ln>
        </p:spPr>
        <p:txBody>
          <a:bodyPr vert="horz" lIns="94768" tIns="47384" rIns="94768" bIns="47384" rtlCol="0" anchor="ctr"/>
          <a:lstStyle/>
          <a:p>
            <a:endParaRPr lang="sv-SE"/>
          </a:p>
        </p:txBody>
      </p:sp>
      <p:sp>
        <p:nvSpPr>
          <p:cNvPr id="5" name="Platshållare för anteckningar 4"/>
          <p:cNvSpPr>
            <a:spLocks noGrp="1"/>
          </p:cNvSpPr>
          <p:nvPr>
            <p:ph type="body" sz="quarter" idx="3"/>
          </p:nvPr>
        </p:nvSpPr>
        <p:spPr>
          <a:xfrm>
            <a:off x="709599" y="4861155"/>
            <a:ext cx="5680103" cy="4605821"/>
          </a:xfrm>
          <a:prstGeom prst="rect">
            <a:avLst/>
          </a:prstGeom>
        </p:spPr>
        <p:txBody>
          <a:bodyPr vert="horz" lIns="94768" tIns="47384" rIns="94768" bIns="47384"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9720673"/>
            <a:ext cx="3077137" cy="512303"/>
          </a:xfrm>
          <a:prstGeom prst="rect">
            <a:avLst/>
          </a:prstGeom>
        </p:spPr>
        <p:txBody>
          <a:bodyPr vert="horz" lIns="94768" tIns="47384" rIns="94768" bIns="47384" rtlCol="0" anchor="b"/>
          <a:lstStyle>
            <a:lvl1pPr algn="l">
              <a:defRPr sz="1200"/>
            </a:lvl1pPr>
          </a:lstStyle>
          <a:p>
            <a:endParaRPr lang="sv-SE"/>
          </a:p>
        </p:txBody>
      </p:sp>
      <p:sp>
        <p:nvSpPr>
          <p:cNvPr id="7" name="Platshållare för bildnummer 6"/>
          <p:cNvSpPr>
            <a:spLocks noGrp="1"/>
          </p:cNvSpPr>
          <p:nvPr>
            <p:ph type="sldNum" sz="quarter" idx="5"/>
          </p:nvPr>
        </p:nvSpPr>
        <p:spPr>
          <a:xfrm>
            <a:off x="4020506" y="9720673"/>
            <a:ext cx="3077137" cy="512303"/>
          </a:xfrm>
          <a:prstGeom prst="rect">
            <a:avLst/>
          </a:prstGeom>
        </p:spPr>
        <p:txBody>
          <a:bodyPr vert="horz" lIns="94768" tIns="47384" rIns="94768" bIns="47384" rtlCol="0" anchor="b"/>
          <a:lstStyle>
            <a:lvl1pPr algn="r">
              <a:defRPr sz="1200"/>
            </a:lvl1pPr>
          </a:lstStyle>
          <a:p>
            <a:fld id="{35C1B10F-A592-4A1D-B930-1A49F03D7C7E}" type="slidenum">
              <a:rPr lang="sv-SE" smtClean="0"/>
              <a:pPr/>
              <a:t>‹#›</a:t>
            </a:fld>
            <a:endParaRPr lang="sv-SE"/>
          </a:p>
        </p:txBody>
      </p:sp>
    </p:spTree>
    <p:extLst>
      <p:ext uri="{BB962C8B-B14F-4D97-AF65-F5344CB8AC3E}">
        <p14:creationId xmlns:p14="http://schemas.microsoft.com/office/powerpoint/2010/main" xmlns="" val="36916595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779463" y="768350"/>
            <a:ext cx="5540375" cy="3836988"/>
          </a:xfrm>
        </p:spPr>
      </p:sp>
      <p:sp>
        <p:nvSpPr>
          <p:cNvPr id="3" name="Platshållare för anteckningar 2"/>
          <p:cNvSpPr>
            <a:spLocks noGrp="1"/>
          </p:cNvSpPr>
          <p:nvPr>
            <p:ph type="body" idx="1"/>
          </p:nvPr>
        </p:nvSpPr>
        <p:spPr/>
        <p:txBody>
          <a:bodyPr>
            <a:normAutofit/>
          </a:bodyPr>
          <a:lstStyle/>
          <a:p>
            <a:endParaRPr lang="sv-SE"/>
          </a:p>
        </p:txBody>
      </p:sp>
      <p:sp>
        <p:nvSpPr>
          <p:cNvPr id="4" name="Platshållare för bildnummer 3"/>
          <p:cNvSpPr>
            <a:spLocks noGrp="1"/>
          </p:cNvSpPr>
          <p:nvPr>
            <p:ph type="sldNum" sz="quarter" idx="10"/>
          </p:nvPr>
        </p:nvSpPr>
        <p:spPr/>
        <p:txBody>
          <a:bodyPr/>
          <a:lstStyle/>
          <a:p>
            <a:fld id="{35C1B10F-A592-4A1D-B930-1A49F03D7C7E}" type="slidenum">
              <a:rPr lang="sv-SE" smtClean="0"/>
              <a:pPr/>
              <a:t>0</a:t>
            </a:fld>
            <a:endParaRPr lang="sv-S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779463" y="768350"/>
            <a:ext cx="5540375" cy="3836988"/>
          </a:xfrm>
        </p:spPr>
      </p:sp>
      <p:sp>
        <p:nvSpPr>
          <p:cNvPr id="3" name="Platshållare för anteckningar 2"/>
          <p:cNvSpPr>
            <a:spLocks noGrp="1"/>
          </p:cNvSpPr>
          <p:nvPr>
            <p:ph type="body" idx="1"/>
          </p:nvPr>
        </p:nvSpPr>
        <p:spPr/>
        <p:txBody>
          <a:bodyPr>
            <a:normAutofit/>
          </a:bodyPr>
          <a:lstStyle/>
          <a:p>
            <a:endParaRPr lang="en-GB"/>
          </a:p>
        </p:txBody>
      </p:sp>
      <p:sp>
        <p:nvSpPr>
          <p:cNvPr id="4" name="Platshållare för bildnummer 3"/>
          <p:cNvSpPr>
            <a:spLocks noGrp="1"/>
          </p:cNvSpPr>
          <p:nvPr>
            <p:ph type="sldNum" sz="quarter" idx="10"/>
          </p:nvPr>
        </p:nvSpPr>
        <p:spPr/>
        <p:txBody>
          <a:bodyPr/>
          <a:lstStyle/>
          <a:p>
            <a:fld id="{35C1B10F-A592-4A1D-B930-1A49F03D7C7E}" type="slidenum">
              <a:rPr lang="sv-SE" smtClean="0"/>
              <a:pPr/>
              <a:t>11</a:t>
            </a:fld>
            <a:endParaRPr lang="sv-S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779463" y="768350"/>
            <a:ext cx="5540375" cy="3836988"/>
          </a:xfrm>
        </p:spPr>
      </p:sp>
      <p:sp>
        <p:nvSpPr>
          <p:cNvPr id="3" name="Platshållare för anteckningar 2"/>
          <p:cNvSpPr>
            <a:spLocks noGrp="1"/>
          </p:cNvSpPr>
          <p:nvPr>
            <p:ph type="body" idx="1"/>
          </p:nvPr>
        </p:nvSpPr>
        <p:spPr/>
        <p:txBody>
          <a:bodyPr>
            <a:normAutofit/>
          </a:bodyPr>
          <a:lstStyle/>
          <a:p>
            <a:endParaRPr lang="en-GB"/>
          </a:p>
        </p:txBody>
      </p:sp>
      <p:sp>
        <p:nvSpPr>
          <p:cNvPr id="4" name="Platshållare för bildnummer 3"/>
          <p:cNvSpPr>
            <a:spLocks noGrp="1"/>
          </p:cNvSpPr>
          <p:nvPr>
            <p:ph type="sldNum" sz="quarter" idx="10"/>
          </p:nvPr>
        </p:nvSpPr>
        <p:spPr/>
        <p:txBody>
          <a:bodyPr/>
          <a:lstStyle/>
          <a:p>
            <a:fld id="{35C1B10F-A592-4A1D-B930-1A49F03D7C7E}" type="slidenum">
              <a:rPr lang="sv-SE" smtClean="0"/>
              <a:pPr/>
              <a:t>12</a:t>
            </a:fld>
            <a:endParaRPr lang="sv-S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779463" y="768350"/>
            <a:ext cx="5540375" cy="3836988"/>
          </a:xfrm>
        </p:spPr>
      </p:sp>
      <p:sp>
        <p:nvSpPr>
          <p:cNvPr id="3" name="Platshållare för anteckningar 2"/>
          <p:cNvSpPr>
            <a:spLocks noGrp="1"/>
          </p:cNvSpPr>
          <p:nvPr>
            <p:ph type="body" idx="1"/>
          </p:nvPr>
        </p:nvSpPr>
        <p:spPr/>
        <p:txBody>
          <a:bodyPr>
            <a:normAutofit/>
          </a:bodyPr>
          <a:lstStyle/>
          <a:p>
            <a:endParaRPr lang="en-GB"/>
          </a:p>
        </p:txBody>
      </p:sp>
      <p:sp>
        <p:nvSpPr>
          <p:cNvPr id="4" name="Platshållare för bildnummer 3"/>
          <p:cNvSpPr>
            <a:spLocks noGrp="1"/>
          </p:cNvSpPr>
          <p:nvPr>
            <p:ph type="sldNum" sz="quarter" idx="10"/>
          </p:nvPr>
        </p:nvSpPr>
        <p:spPr/>
        <p:txBody>
          <a:bodyPr/>
          <a:lstStyle/>
          <a:p>
            <a:fld id="{35C1B10F-A592-4A1D-B930-1A49F03D7C7E}" type="slidenum">
              <a:rPr lang="sv-SE" smtClean="0"/>
              <a:pPr/>
              <a:t>13</a:t>
            </a:fld>
            <a:endParaRPr lang="sv-S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779463" y="768350"/>
            <a:ext cx="5540375" cy="3836988"/>
          </a:xfrm>
        </p:spPr>
      </p:sp>
      <p:sp>
        <p:nvSpPr>
          <p:cNvPr id="3" name="Platshållare för anteckningar 2"/>
          <p:cNvSpPr>
            <a:spLocks noGrp="1"/>
          </p:cNvSpPr>
          <p:nvPr>
            <p:ph type="body" idx="1"/>
          </p:nvPr>
        </p:nvSpPr>
        <p:spPr/>
        <p:txBody>
          <a:bodyPr>
            <a:normAutofit/>
          </a:bodyPr>
          <a:lstStyle/>
          <a:p>
            <a:endParaRPr lang="en-GB"/>
          </a:p>
        </p:txBody>
      </p:sp>
      <p:sp>
        <p:nvSpPr>
          <p:cNvPr id="4" name="Platshållare för bildnummer 3"/>
          <p:cNvSpPr>
            <a:spLocks noGrp="1"/>
          </p:cNvSpPr>
          <p:nvPr>
            <p:ph type="sldNum" sz="quarter" idx="10"/>
          </p:nvPr>
        </p:nvSpPr>
        <p:spPr/>
        <p:txBody>
          <a:bodyPr/>
          <a:lstStyle/>
          <a:p>
            <a:fld id="{35C1B10F-A592-4A1D-B930-1A49F03D7C7E}" type="slidenum">
              <a:rPr lang="sv-SE" smtClean="0"/>
              <a:pPr/>
              <a:t>14</a:t>
            </a:fld>
            <a:endParaRPr lang="sv-S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779463" y="768350"/>
            <a:ext cx="5540375" cy="3836988"/>
          </a:xfrm>
        </p:spPr>
      </p:sp>
      <p:sp>
        <p:nvSpPr>
          <p:cNvPr id="3" name="Platshållare för anteckningar 2"/>
          <p:cNvSpPr>
            <a:spLocks noGrp="1"/>
          </p:cNvSpPr>
          <p:nvPr>
            <p:ph type="body" idx="1"/>
          </p:nvPr>
        </p:nvSpPr>
        <p:spPr/>
        <p:txBody>
          <a:bodyPr>
            <a:normAutofit/>
          </a:bodyPr>
          <a:lstStyle/>
          <a:p>
            <a:endParaRPr lang="en-GB"/>
          </a:p>
        </p:txBody>
      </p:sp>
      <p:sp>
        <p:nvSpPr>
          <p:cNvPr id="4" name="Platshållare för bildnummer 3"/>
          <p:cNvSpPr>
            <a:spLocks noGrp="1"/>
          </p:cNvSpPr>
          <p:nvPr>
            <p:ph type="sldNum" sz="quarter" idx="10"/>
          </p:nvPr>
        </p:nvSpPr>
        <p:spPr/>
        <p:txBody>
          <a:bodyPr/>
          <a:lstStyle/>
          <a:p>
            <a:fld id="{35C1B10F-A592-4A1D-B930-1A49F03D7C7E}" type="slidenum">
              <a:rPr lang="sv-SE" smtClean="0"/>
              <a:pPr/>
              <a:t>15</a:t>
            </a:fld>
            <a:endParaRPr lang="sv-S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779463" y="768350"/>
            <a:ext cx="5540375" cy="3836988"/>
          </a:xfrm>
        </p:spPr>
      </p:sp>
      <p:sp>
        <p:nvSpPr>
          <p:cNvPr id="3" name="Platshållare för anteckningar 2"/>
          <p:cNvSpPr>
            <a:spLocks noGrp="1"/>
          </p:cNvSpPr>
          <p:nvPr>
            <p:ph type="body" idx="1"/>
          </p:nvPr>
        </p:nvSpPr>
        <p:spPr/>
        <p:txBody>
          <a:bodyPr>
            <a:normAutofit/>
          </a:bodyPr>
          <a:lstStyle/>
          <a:p>
            <a:endParaRPr lang="en-GB"/>
          </a:p>
        </p:txBody>
      </p:sp>
      <p:sp>
        <p:nvSpPr>
          <p:cNvPr id="4" name="Platshållare för bildnummer 3"/>
          <p:cNvSpPr>
            <a:spLocks noGrp="1"/>
          </p:cNvSpPr>
          <p:nvPr>
            <p:ph type="sldNum" sz="quarter" idx="10"/>
          </p:nvPr>
        </p:nvSpPr>
        <p:spPr/>
        <p:txBody>
          <a:bodyPr/>
          <a:lstStyle/>
          <a:p>
            <a:fld id="{35C1B10F-A592-4A1D-B930-1A49F03D7C7E}" type="slidenum">
              <a:rPr lang="sv-SE" smtClean="0"/>
              <a:pPr/>
              <a:t>3</a:t>
            </a:fld>
            <a:endParaRPr lang="sv-S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779463" y="768350"/>
            <a:ext cx="5540375" cy="3836988"/>
          </a:xfrm>
        </p:spPr>
      </p:sp>
      <p:sp>
        <p:nvSpPr>
          <p:cNvPr id="3" name="Platshållare för anteckningar 2"/>
          <p:cNvSpPr>
            <a:spLocks noGrp="1"/>
          </p:cNvSpPr>
          <p:nvPr>
            <p:ph type="body" idx="1"/>
          </p:nvPr>
        </p:nvSpPr>
        <p:spPr/>
        <p:txBody>
          <a:bodyPr>
            <a:normAutofit/>
          </a:bodyPr>
          <a:lstStyle/>
          <a:p>
            <a:endParaRPr lang="en-GB"/>
          </a:p>
        </p:txBody>
      </p:sp>
      <p:sp>
        <p:nvSpPr>
          <p:cNvPr id="4" name="Platshållare för bildnummer 3"/>
          <p:cNvSpPr>
            <a:spLocks noGrp="1"/>
          </p:cNvSpPr>
          <p:nvPr>
            <p:ph type="sldNum" sz="quarter" idx="10"/>
          </p:nvPr>
        </p:nvSpPr>
        <p:spPr/>
        <p:txBody>
          <a:bodyPr/>
          <a:lstStyle/>
          <a:p>
            <a:fld id="{35C1B10F-A592-4A1D-B930-1A49F03D7C7E}" type="slidenum">
              <a:rPr lang="sv-SE" smtClean="0"/>
              <a:pPr/>
              <a:t>4</a:t>
            </a:fld>
            <a:endParaRPr lang="sv-S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779463" y="768350"/>
            <a:ext cx="5540375" cy="3836988"/>
          </a:xfrm>
        </p:spPr>
      </p:sp>
      <p:sp>
        <p:nvSpPr>
          <p:cNvPr id="3" name="Platshållare för anteckningar 2"/>
          <p:cNvSpPr>
            <a:spLocks noGrp="1"/>
          </p:cNvSpPr>
          <p:nvPr>
            <p:ph type="body" idx="1"/>
          </p:nvPr>
        </p:nvSpPr>
        <p:spPr/>
        <p:txBody>
          <a:bodyPr>
            <a:normAutofit/>
          </a:bodyPr>
          <a:lstStyle/>
          <a:p>
            <a:endParaRPr lang="en-GB"/>
          </a:p>
        </p:txBody>
      </p:sp>
      <p:sp>
        <p:nvSpPr>
          <p:cNvPr id="4" name="Platshållare för bildnummer 3"/>
          <p:cNvSpPr>
            <a:spLocks noGrp="1"/>
          </p:cNvSpPr>
          <p:nvPr>
            <p:ph type="sldNum" sz="quarter" idx="10"/>
          </p:nvPr>
        </p:nvSpPr>
        <p:spPr/>
        <p:txBody>
          <a:bodyPr/>
          <a:lstStyle/>
          <a:p>
            <a:fld id="{35C1B10F-A592-4A1D-B930-1A49F03D7C7E}" type="slidenum">
              <a:rPr lang="sv-SE" smtClean="0"/>
              <a:pPr/>
              <a:t>5</a:t>
            </a:fld>
            <a:endParaRPr lang="sv-S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779463" y="768350"/>
            <a:ext cx="5540375" cy="3836988"/>
          </a:xfrm>
        </p:spPr>
      </p:sp>
      <p:sp>
        <p:nvSpPr>
          <p:cNvPr id="3" name="Platshållare för anteckningar 2"/>
          <p:cNvSpPr>
            <a:spLocks noGrp="1"/>
          </p:cNvSpPr>
          <p:nvPr>
            <p:ph type="body" idx="1"/>
          </p:nvPr>
        </p:nvSpPr>
        <p:spPr/>
        <p:txBody>
          <a:bodyPr>
            <a:normAutofit/>
          </a:bodyPr>
          <a:lstStyle/>
          <a:p>
            <a:endParaRPr lang="en-GB"/>
          </a:p>
        </p:txBody>
      </p:sp>
      <p:sp>
        <p:nvSpPr>
          <p:cNvPr id="4" name="Platshållare för bildnummer 3"/>
          <p:cNvSpPr>
            <a:spLocks noGrp="1"/>
          </p:cNvSpPr>
          <p:nvPr>
            <p:ph type="sldNum" sz="quarter" idx="10"/>
          </p:nvPr>
        </p:nvSpPr>
        <p:spPr/>
        <p:txBody>
          <a:bodyPr/>
          <a:lstStyle/>
          <a:p>
            <a:fld id="{35C1B10F-A592-4A1D-B930-1A49F03D7C7E}" type="slidenum">
              <a:rPr lang="sv-SE" smtClean="0"/>
              <a:pPr/>
              <a:t>6</a:t>
            </a:fld>
            <a:endParaRPr lang="sv-S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779463" y="768350"/>
            <a:ext cx="5540375" cy="3836988"/>
          </a:xfrm>
        </p:spPr>
      </p:sp>
      <p:sp>
        <p:nvSpPr>
          <p:cNvPr id="3" name="Platshållare för anteckningar 2"/>
          <p:cNvSpPr>
            <a:spLocks noGrp="1"/>
          </p:cNvSpPr>
          <p:nvPr>
            <p:ph type="body" idx="1"/>
          </p:nvPr>
        </p:nvSpPr>
        <p:spPr/>
        <p:txBody>
          <a:bodyPr>
            <a:normAutofit/>
          </a:bodyPr>
          <a:lstStyle/>
          <a:p>
            <a:endParaRPr lang="en-GB"/>
          </a:p>
        </p:txBody>
      </p:sp>
      <p:sp>
        <p:nvSpPr>
          <p:cNvPr id="4" name="Platshållare för bildnummer 3"/>
          <p:cNvSpPr>
            <a:spLocks noGrp="1"/>
          </p:cNvSpPr>
          <p:nvPr>
            <p:ph type="sldNum" sz="quarter" idx="10"/>
          </p:nvPr>
        </p:nvSpPr>
        <p:spPr/>
        <p:txBody>
          <a:bodyPr/>
          <a:lstStyle/>
          <a:p>
            <a:fld id="{35C1B10F-A592-4A1D-B930-1A49F03D7C7E}" type="slidenum">
              <a:rPr lang="sv-SE" smtClean="0"/>
              <a:pPr/>
              <a:t>7</a:t>
            </a:fld>
            <a:endParaRPr lang="sv-S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779463" y="768350"/>
            <a:ext cx="5540375" cy="3836988"/>
          </a:xfrm>
        </p:spPr>
      </p:sp>
      <p:sp>
        <p:nvSpPr>
          <p:cNvPr id="3" name="Platshållare för anteckningar 2"/>
          <p:cNvSpPr>
            <a:spLocks noGrp="1"/>
          </p:cNvSpPr>
          <p:nvPr>
            <p:ph type="body" idx="1"/>
          </p:nvPr>
        </p:nvSpPr>
        <p:spPr/>
        <p:txBody>
          <a:bodyPr>
            <a:normAutofit/>
          </a:bodyPr>
          <a:lstStyle/>
          <a:p>
            <a:endParaRPr lang="en-GB"/>
          </a:p>
        </p:txBody>
      </p:sp>
      <p:sp>
        <p:nvSpPr>
          <p:cNvPr id="4" name="Platshållare för bildnummer 3"/>
          <p:cNvSpPr>
            <a:spLocks noGrp="1"/>
          </p:cNvSpPr>
          <p:nvPr>
            <p:ph type="sldNum" sz="quarter" idx="10"/>
          </p:nvPr>
        </p:nvSpPr>
        <p:spPr/>
        <p:txBody>
          <a:bodyPr/>
          <a:lstStyle/>
          <a:p>
            <a:fld id="{35C1B10F-A592-4A1D-B930-1A49F03D7C7E}" type="slidenum">
              <a:rPr lang="sv-SE" smtClean="0"/>
              <a:pPr/>
              <a:t>8</a:t>
            </a:fld>
            <a:endParaRPr lang="sv-S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779463" y="768350"/>
            <a:ext cx="5540375" cy="3836988"/>
          </a:xfrm>
        </p:spPr>
      </p:sp>
      <p:sp>
        <p:nvSpPr>
          <p:cNvPr id="3" name="Platshållare för anteckningar 2"/>
          <p:cNvSpPr>
            <a:spLocks noGrp="1"/>
          </p:cNvSpPr>
          <p:nvPr>
            <p:ph type="body" idx="1"/>
          </p:nvPr>
        </p:nvSpPr>
        <p:spPr/>
        <p:txBody>
          <a:bodyPr>
            <a:normAutofit/>
          </a:bodyPr>
          <a:lstStyle/>
          <a:p>
            <a:endParaRPr lang="en-GB"/>
          </a:p>
        </p:txBody>
      </p:sp>
      <p:sp>
        <p:nvSpPr>
          <p:cNvPr id="4" name="Platshållare för bildnummer 3"/>
          <p:cNvSpPr>
            <a:spLocks noGrp="1"/>
          </p:cNvSpPr>
          <p:nvPr>
            <p:ph type="sldNum" sz="quarter" idx="10"/>
          </p:nvPr>
        </p:nvSpPr>
        <p:spPr/>
        <p:txBody>
          <a:bodyPr/>
          <a:lstStyle/>
          <a:p>
            <a:fld id="{35C1B10F-A592-4A1D-B930-1A49F03D7C7E}" type="slidenum">
              <a:rPr lang="sv-SE" smtClean="0"/>
              <a:pPr/>
              <a:t>9</a:t>
            </a:fld>
            <a:endParaRPr lang="sv-S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779463" y="768350"/>
            <a:ext cx="5540375" cy="3836988"/>
          </a:xfrm>
        </p:spPr>
      </p:sp>
      <p:sp>
        <p:nvSpPr>
          <p:cNvPr id="3" name="Platshållare för anteckningar 2"/>
          <p:cNvSpPr>
            <a:spLocks noGrp="1"/>
          </p:cNvSpPr>
          <p:nvPr>
            <p:ph type="body" idx="1"/>
          </p:nvPr>
        </p:nvSpPr>
        <p:spPr/>
        <p:txBody>
          <a:bodyPr>
            <a:normAutofit/>
          </a:bodyPr>
          <a:lstStyle/>
          <a:p>
            <a:endParaRPr lang="en-GB"/>
          </a:p>
        </p:txBody>
      </p:sp>
      <p:sp>
        <p:nvSpPr>
          <p:cNvPr id="4" name="Platshållare för bildnummer 3"/>
          <p:cNvSpPr>
            <a:spLocks noGrp="1"/>
          </p:cNvSpPr>
          <p:nvPr>
            <p:ph type="sldNum" sz="quarter" idx="10"/>
          </p:nvPr>
        </p:nvSpPr>
        <p:spPr/>
        <p:txBody>
          <a:bodyPr/>
          <a:lstStyle/>
          <a:p>
            <a:fld id="{35C1B10F-A592-4A1D-B930-1A49F03D7C7E}" type="slidenum">
              <a:rPr lang="sv-SE" smtClean="0"/>
              <a:pPr/>
              <a:t>10</a:t>
            </a:fld>
            <a:endParaRPr lang="sv-SE"/>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örstasida">
    <p:spTree>
      <p:nvGrpSpPr>
        <p:cNvPr id="1" name=""/>
        <p:cNvGrpSpPr/>
        <p:nvPr/>
      </p:nvGrpSpPr>
      <p:grpSpPr>
        <a:xfrm>
          <a:off x="0" y="0"/>
          <a:ext cx="0" cy="0"/>
          <a:chOff x="0" y="0"/>
          <a:chExt cx="0" cy="0"/>
        </a:xfrm>
      </p:grpSpPr>
      <p:pic>
        <p:nvPicPr>
          <p:cNvPr id="13" name="Bildobjekt 12" descr="bild1.jpg"/>
          <p:cNvPicPr>
            <a:picLocks noChangeAspect="1"/>
          </p:cNvPicPr>
          <p:nvPr userDrawn="1"/>
        </p:nvPicPr>
        <p:blipFill>
          <a:blip r:embed="rId2" cstate="print"/>
          <a:srcRect t="3402"/>
          <a:stretch>
            <a:fillRect/>
          </a:stretch>
        </p:blipFill>
        <p:spPr>
          <a:xfrm>
            <a:off x="-2540" y="-27384"/>
            <a:ext cx="9908540" cy="2545628"/>
          </a:xfrm>
          <a:prstGeom prst="rect">
            <a:avLst/>
          </a:prstGeom>
        </p:spPr>
      </p:pic>
      <p:sp>
        <p:nvSpPr>
          <p:cNvPr id="14" name="Rektangel 13"/>
          <p:cNvSpPr/>
          <p:nvPr userDrawn="1"/>
        </p:nvSpPr>
        <p:spPr>
          <a:xfrm>
            <a:off x="0" y="2420888"/>
            <a:ext cx="9906000" cy="864096"/>
          </a:xfrm>
          <a:prstGeom prst="rect">
            <a:avLst/>
          </a:prstGeom>
          <a:solidFill>
            <a:srgbClr val="4A60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0" name="textruta 19"/>
          <p:cNvSpPr txBox="1"/>
          <p:nvPr userDrawn="1"/>
        </p:nvSpPr>
        <p:spPr>
          <a:xfrm>
            <a:off x="0" y="4440362"/>
            <a:ext cx="9906000" cy="307777"/>
          </a:xfrm>
          <a:prstGeom prst="rect">
            <a:avLst/>
          </a:prstGeom>
          <a:noFill/>
        </p:spPr>
        <p:txBody>
          <a:bodyPr wrap="square" rtlCol="0">
            <a:spAutoFit/>
          </a:bodyPr>
          <a:lstStyle/>
          <a:p>
            <a:pPr algn="ctr"/>
            <a:r>
              <a:rPr lang="sv-SE" sz="1400" b="0" dirty="0" smtClean="0">
                <a:solidFill>
                  <a:schemeClr val="tx1"/>
                </a:solidFill>
                <a:latin typeface="Arial" pitchFamily="34" charset="0"/>
                <a:cs typeface="Arial" pitchFamily="34" charset="0"/>
              </a:rPr>
              <a:t>Pilen Marknadsundersökningar</a:t>
            </a:r>
            <a:endParaRPr lang="sv-SE" sz="1400" b="0" dirty="0">
              <a:solidFill>
                <a:schemeClr val="tx1"/>
              </a:solidFill>
              <a:latin typeface="Arial" pitchFamily="34" charset="0"/>
              <a:cs typeface="Arial" pitchFamily="34" charset="0"/>
            </a:endParaRPr>
          </a:p>
        </p:txBody>
      </p:sp>
      <p:sp>
        <p:nvSpPr>
          <p:cNvPr id="22" name="Platshållare för text 21"/>
          <p:cNvSpPr>
            <a:spLocks noGrp="1"/>
          </p:cNvSpPr>
          <p:nvPr>
            <p:ph type="body" sz="quarter" idx="10" hasCustomPrompt="1"/>
          </p:nvPr>
        </p:nvSpPr>
        <p:spPr>
          <a:xfrm>
            <a:off x="0" y="3954834"/>
            <a:ext cx="9906000" cy="505271"/>
          </a:xfrm>
          <a:prstGeom prst="rect">
            <a:avLst/>
          </a:prstGeom>
        </p:spPr>
        <p:txBody>
          <a:bodyPr>
            <a:noAutofit/>
          </a:bodyPr>
          <a:lstStyle>
            <a:lvl1pPr algn="ctr">
              <a:buNone/>
              <a:defRPr sz="2800">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sv-SE" dirty="0" smtClean="0"/>
              <a:t>Kundundersökning</a:t>
            </a:r>
            <a:endParaRPr lang="sv-SE" dirty="0"/>
          </a:p>
        </p:txBody>
      </p:sp>
      <p:sp>
        <p:nvSpPr>
          <p:cNvPr id="24" name="Platshållare för text 23"/>
          <p:cNvSpPr>
            <a:spLocks noGrp="1"/>
          </p:cNvSpPr>
          <p:nvPr>
            <p:ph type="body" sz="quarter" idx="11" hasCustomPrompt="1"/>
          </p:nvPr>
        </p:nvSpPr>
        <p:spPr>
          <a:xfrm>
            <a:off x="0" y="4890812"/>
            <a:ext cx="9906000" cy="433388"/>
          </a:xfrm>
          <a:prstGeom prst="rect">
            <a:avLst/>
          </a:prstGeom>
        </p:spPr>
        <p:txBody>
          <a:bodyPr/>
          <a:lstStyle>
            <a:lvl1pPr algn="ctr">
              <a:buNone/>
              <a:defRPr sz="1400" baseline="0">
                <a:latin typeface="Arial" pitchFamily="34" charset="0"/>
                <a:cs typeface="Arial" pitchFamily="34" charset="0"/>
              </a:defRPr>
            </a:lvl1pPr>
          </a:lstStyle>
          <a:p>
            <a:pPr lvl="0"/>
            <a:r>
              <a:rPr lang="sv-SE" dirty="0" smtClean="0">
                <a:latin typeface="Arial" pitchFamily="34" charset="0"/>
                <a:cs typeface="Arial" pitchFamily="34" charset="0"/>
              </a:rPr>
              <a:t>Månad och år</a:t>
            </a:r>
            <a:endParaRPr lang="sv-SE" dirty="0"/>
          </a:p>
        </p:txBody>
      </p:sp>
      <p:sp>
        <p:nvSpPr>
          <p:cNvPr id="8" name="Platshållare för text 21"/>
          <p:cNvSpPr>
            <a:spLocks noGrp="1"/>
          </p:cNvSpPr>
          <p:nvPr>
            <p:ph type="body" sz="quarter" idx="12" hasCustomPrompt="1"/>
          </p:nvPr>
        </p:nvSpPr>
        <p:spPr>
          <a:xfrm>
            <a:off x="0" y="2492897"/>
            <a:ext cx="9906000" cy="792089"/>
          </a:xfrm>
          <a:prstGeom prst="rect">
            <a:avLst/>
          </a:prstGeom>
        </p:spPr>
        <p:txBody>
          <a:bodyPr>
            <a:noAutofit/>
          </a:bodyPr>
          <a:lstStyle>
            <a:lvl1pPr algn="ctr">
              <a:buNone/>
              <a:defRPr sz="3600" b="1">
                <a:solidFill>
                  <a:schemeClr val="bg1"/>
                </a:solidFill>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sv-SE" dirty="0" smtClean="0"/>
              <a:t>Företagsnamn</a:t>
            </a:r>
            <a:endParaRPr lang="sv-SE" dirty="0"/>
          </a:p>
        </p:txBody>
      </p:sp>
      <p:sp>
        <p:nvSpPr>
          <p:cNvPr id="10" name="Platshållare för bild 9"/>
          <p:cNvSpPr>
            <a:spLocks noGrp="1"/>
          </p:cNvSpPr>
          <p:nvPr>
            <p:ph type="pic" sz="quarter" idx="13" hasCustomPrompt="1"/>
          </p:nvPr>
        </p:nvSpPr>
        <p:spPr>
          <a:xfrm>
            <a:off x="4016897" y="5517034"/>
            <a:ext cx="1872853" cy="576262"/>
          </a:xfrm>
        </p:spPr>
        <p:txBody>
          <a:bodyPr>
            <a:normAutofit/>
          </a:bodyPr>
          <a:lstStyle>
            <a:lvl1pPr algn="ctr">
              <a:defRPr sz="1100" baseline="0"/>
            </a:lvl1pPr>
          </a:lstStyle>
          <a:p>
            <a:r>
              <a:rPr lang="sv-SE" dirty="0" smtClean="0"/>
              <a:t>Klicka på ikonen för att lägga till en företagslogotyp</a:t>
            </a:r>
            <a:endParaRPr lang="sv-S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nehållsförteckning">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495300" y="188640"/>
            <a:ext cx="8915400" cy="850106"/>
          </a:xfrm>
        </p:spPr>
        <p:txBody>
          <a:bodyPr anchor="b" anchorCtr="0"/>
          <a:lstStyle>
            <a:lvl1pPr>
              <a:defRPr/>
            </a:lvl1pPr>
          </a:lstStyle>
          <a:p>
            <a:r>
              <a:rPr lang="sv-SE" dirty="0" smtClean="0"/>
              <a:t>Innehållsförteckning</a:t>
            </a:r>
            <a:endParaRPr lang="sv-SE" dirty="0"/>
          </a:p>
        </p:txBody>
      </p:sp>
      <p:sp>
        <p:nvSpPr>
          <p:cNvPr id="5" name="Rektangel 4"/>
          <p:cNvSpPr/>
          <p:nvPr userDrawn="1"/>
        </p:nvSpPr>
        <p:spPr>
          <a:xfrm>
            <a:off x="194471" y="6642000"/>
            <a:ext cx="5148572" cy="215444"/>
          </a:xfrm>
          <a:prstGeom prst="rect">
            <a:avLst/>
          </a:prstGeom>
        </p:spPr>
        <p:txBody>
          <a:bodyPr wrap="square">
            <a:spAutoFit/>
          </a:bodyPr>
          <a:lstStyle/>
          <a:p>
            <a:pPr marL="0" lvl="0" indent="0" algn="l" defTabSz="914400" rtl="0" eaLnBrk="1" latinLnBrk="0" hangingPunct="1">
              <a:spcBef>
                <a:spcPct val="20000"/>
              </a:spcBef>
              <a:buFont typeface="Arial" pitchFamily="34" charset="0"/>
              <a:buNone/>
            </a:pPr>
            <a:r>
              <a:rPr lang="sv-SE" sz="800" kern="1200" baseline="0" dirty="0" smtClean="0">
                <a:solidFill>
                  <a:srgbClr val="969696"/>
                </a:solidFill>
                <a:latin typeface="Arial" pitchFamily="34" charset="0"/>
                <a:ea typeface="+mn-ea"/>
                <a:cs typeface="Arial" pitchFamily="34" charset="0"/>
              </a:rPr>
              <a:t>Våga Visa 2014 sid </a:t>
            </a:r>
            <a:fld id="{8B2AC9C9-D11E-4241-B6E5-E44314402FCE}" type="slidenum">
              <a:rPr lang="sv-SE" sz="800" kern="1200" baseline="0" smtClean="0">
                <a:solidFill>
                  <a:srgbClr val="969696"/>
                </a:solidFill>
                <a:latin typeface="Arial" pitchFamily="34" charset="0"/>
                <a:ea typeface="+mn-ea"/>
                <a:cs typeface="Arial" pitchFamily="34" charset="0"/>
              </a:rPr>
              <a:pPr marL="0" lvl="0" indent="0" algn="l" defTabSz="914400" rtl="0" eaLnBrk="1" latinLnBrk="0" hangingPunct="1">
                <a:spcBef>
                  <a:spcPct val="20000"/>
                </a:spcBef>
                <a:buFont typeface="Arial" pitchFamily="34" charset="0"/>
                <a:buNone/>
              </a:pPr>
              <a:t>‹#›</a:t>
            </a:fld>
            <a:endParaRPr lang="sv-SE" sz="800" kern="1200" baseline="0" dirty="0">
              <a:solidFill>
                <a:srgbClr val="969696"/>
              </a:solidFill>
              <a:latin typeface="Arial" pitchFamily="34" charset="0"/>
              <a:ea typeface="+mn-ea"/>
              <a:cs typeface="Arial" pitchFamily="34" charset="0"/>
            </a:endParaRPr>
          </a:p>
        </p:txBody>
      </p:sp>
      <p:sp>
        <p:nvSpPr>
          <p:cNvPr id="6" name="Platshållare för text 9"/>
          <p:cNvSpPr>
            <a:spLocks noGrp="1"/>
          </p:cNvSpPr>
          <p:nvPr>
            <p:ph type="body" sz="quarter" idx="11"/>
          </p:nvPr>
        </p:nvSpPr>
        <p:spPr>
          <a:xfrm>
            <a:off x="506506" y="1412776"/>
            <a:ext cx="8892988" cy="4537075"/>
          </a:xfrm>
        </p:spPr>
        <p:txBody>
          <a:bodyPr numCol="2" spcCol="90000">
            <a:noAutofit/>
          </a:bodyPr>
          <a:lstStyle>
            <a:lvl1pPr>
              <a:spcBef>
                <a:spcPts val="600"/>
              </a:spcBef>
              <a:spcAft>
                <a:spcPts val="300"/>
              </a:spcAft>
              <a:tabLst>
                <a:tab pos="85725" algn="l"/>
                <a:tab pos="3498850" algn="l"/>
              </a:tabLst>
              <a:defRPr>
                <a:solidFill>
                  <a:schemeClr val="tx1"/>
                </a:solidFill>
              </a:defRPr>
            </a:lvl1pPr>
            <a:lvl2pPr marL="180975" indent="0">
              <a:spcBef>
                <a:spcPts val="300"/>
              </a:spcBef>
              <a:defRPr/>
            </a:lvl2pPr>
          </a:lstStyle>
          <a:p>
            <a:pPr lvl="0"/>
            <a:r>
              <a:rPr lang="sv-SE" smtClean="0"/>
              <a:t>Klicka här för att ändra format på bakgrundstexten</a:t>
            </a:r>
          </a:p>
          <a:p>
            <a:pPr lvl="1"/>
            <a:r>
              <a:rPr lang="sv-SE" smtClean="0"/>
              <a:t>Nivå två</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vå innehållsdelar">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495300" y="188642"/>
            <a:ext cx="8915400" cy="576065"/>
          </a:xfrm>
        </p:spPr>
        <p:txBody>
          <a:bodyPr anchor="b" anchorCtr="0">
            <a:noAutofit/>
          </a:bodyPr>
          <a:lstStyle>
            <a:lvl1pPr algn="l">
              <a:defRPr sz="3200" b="0">
                <a:solidFill>
                  <a:srgbClr val="4A608B"/>
                </a:solidFill>
                <a:latin typeface="Arial" pitchFamily="34" charset="0"/>
                <a:cs typeface="Arial" pitchFamily="34" charset="0"/>
              </a:defRPr>
            </a:lvl1pPr>
          </a:lstStyle>
          <a:p>
            <a:r>
              <a:rPr lang="sv-SE" dirty="0" smtClean="0"/>
              <a:t>Rubrik 1</a:t>
            </a:r>
            <a:endParaRPr lang="sv-SE" dirty="0"/>
          </a:p>
        </p:txBody>
      </p:sp>
      <p:sp>
        <p:nvSpPr>
          <p:cNvPr id="3" name="Platshållare för innehåll 2"/>
          <p:cNvSpPr>
            <a:spLocks noGrp="1"/>
          </p:cNvSpPr>
          <p:nvPr>
            <p:ph sz="half" idx="1"/>
          </p:nvPr>
        </p:nvSpPr>
        <p:spPr>
          <a:xfrm>
            <a:off x="495300" y="1423320"/>
            <a:ext cx="4375150" cy="4525963"/>
          </a:xfrm>
        </p:spPr>
        <p:txBody>
          <a:bodyPr>
            <a:noAutofit/>
          </a:bodyPr>
          <a:lstStyle>
            <a:lvl1pPr marL="0" indent="0" defTabSz="182563">
              <a:spcBef>
                <a:spcPts val="600"/>
              </a:spcBef>
              <a:buNone/>
              <a:defRPr sz="1400">
                <a:solidFill>
                  <a:srgbClr val="333333"/>
                </a:solidFill>
                <a:latin typeface="Arial" pitchFamily="34" charset="0"/>
                <a:cs typeface="Arial" pitchFamily="34" charset="0"/>
              </a:defRPr>
            </a:lvl1pPr>
            <a:lvl2pPr marL="742950" indent="-742950">
              <a:spcBef>
                <a:spcPts val="600"/>
              </a:spcBef>
              <a:buNone/>
              <a:defRPr sz="1400">
                <a:solidFill>
                  <a:srgbClr val="333333"/>
                </a:solidFill>
                <a:latin typeface="Arial" pitchFamily="34" charset="0"/>
                <a:cs typeface="Arial" pitchFamily="34" charset="0"/>
              </a:defRPr>
            </a:lvl2pPr>
            <a:lvl3pPr marL="357188" indent="-174625">
              <a:spcBef>
                <a:spcPts val="600"/>
              </a:spcBef>
              <a:buNone/>
              <a:defRPr sz="1400">
                <a:solidFill>
                  <a:srgbClr val="333333"/>
                </a:solidFill>
                <a:latin typeface="Arial" pitchFamily="34" charset="0"/>
                <a:cs typeface="Arial" pitchFamily="34" charset="0"/>
              </a:defRPr>
            </a:lvl3pPr>
            <a:lvl4pPr>
              <a:defRPr sz="1800">
                <a:solidFill>
                  <a:srgbClr val="333333"/>
                </a:solidFill>
              </a:defRPr>
            </a:lvl4pPr>
            <a:lvl5pPr>
              <a:defRPr sz="1800">
                <a:solidFill>
                  <a:srgbClr val="333333"/>
                </a:solidFill>
              </a:defRPr>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p:txBody>
      </p:sp>
      <p:sp>
        <p:nvSpPr>
          <p:cNvPr id="4" name="Platshållare för innehåll 3"/>
          <p:cNvSpPr>
            <a:spLocks noGrp="1"/>
          </p:cNvSpPr>
          <p:nvPr>
            <p:ph sz="half" idx="2"/>
          </p:nvPr>
        </p:nvSpPr>
        <p:spPr>
          <a:xfrm>
            <a:off x="5035550" y="1423320"/>
            <a:ext cx="4375150" cy="4525963"/>
          </a:xfrm>
        </p:spPr>
        <p:txBody>
          <a:bodyPr>
            <a:noAutofit/>
          </a:bodyPr>
          <a:lstStyle>
            <a:lvl1pPr marL="0" indent="0">
              <a:spcBef>
                <a:spcPts val="600"/>
              </a:spcBef>
              <a:buNone/>
              <a:defRPr sz="1400" baseline="0">
                <a:solidFill>
                  <a:srgbClr val="333333"/>
                </a:solidFill>
                <a:latin typeface="Arial" pitchFamily="34" charset="0"/>
                <a:cs typeface="Arial" pitchFamily="34" charset="0"/>
              </a:defRPr>
            </a:lvl1pPr>
            <a:lvl2pPr marL="742950" indent="-742950">
              <a:spcBef>
                <a:spcPts val="600"/>
              </a:spcBef>
              <a:buNone/>
              <a:defRPr sz="1400">
                <a:solidFill>
                  <a:srgbClr val="333333"/>
                </a:solidFill>
                <a:latin typeface="Arial" pitchFamily="34" charset="0"/>
                <a:cs typeface="Arial" pitchFamily="34" charset="0"/>
              </a:defRPr>
            </a:lvl2pPr>
            <a:lvl3pPr marL="357188" indent="-174625">
              <a:spcBef>
                <a:spcPts val="600"/>
              </a:spcBef>
              <a:buNone/>
              <a:defRPr sz="1400">
                <a:solidFill>
                  <a:srgbClr val="333333"/>
                </a:solidFill>
                <a:latin typeface="Arial" pitchFamily="34" charset="0"/>
                <a:cs typeface="Arial" pitchFamily="34" charset="0"/>
              </a:defRPr>
            </a:lvl3pPr>
            <a:lvl4pPr>
              <a:defRPr sz="1800">
                <a:solidFill>
                  <a:srgbClr val="333333"/>
                </a:solidFill>
              </a:defRPr>
            </a:lvl4pPr>
            <a:lvl5pPr>
              <a:defRPr sz="1800">
                <a:solidFill>
                  <a:srgbClr val="333333"/>
                </a:solidFill>
              </a:defRPr>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p:txBody>
      </p:sp>
      <p:sp>
        <p:nvSpPr>
          <p:cNvPr id="11" name="Platshållare för text 9"/>
          <p:cNvSpPr>
            <a:spLocks noGrp="1"/>
          </p:cNvSpPr>
          <p:nvPr>
            <p:ph type="body" sz="quarter" idx="12" hasCustomPrompt="1"/>
          </p:nvPr>
        </p:nvSpPr>
        <p:spPr>
          <a:xfrm>
            <a:off x="194471" y="6309320"/>
            <a:ext cx="8100000" cy="215900"/>
          </a:xfrm>
        </p:spPr>
        <p:txBody>
          <a:bodyPr anchor="b">
            <a:noAutofit/>
          </a:bodyPr>
          <a:lstStyle>
            <a:lvl1pPr>
              <a:defRPr sz="1000" i="1" baseline="0">
                <a:solidFill>
                  <a:srgbClr val="333333"/>
                </a:solidFill>
              </a:defRPr>
            </a:lvl1pPr>
          </a:lstStyle>
          <a:p>
            <a:pPr lvl="0"/>
            <a:r>
              <a:rPr lang="sv-SE" dirty="0" smtClean="0"/>
              <a:t>* Plats för noter, förklaringar och liknande</a:t>
            </a:r>
            <a:endParaRPr lang="sv-SE" dirty="0"/>
          </a:p>
        </p:txBody>
      </p:sp>
      <p:sp>
        <p:nvSpPr>
          <p:cNvPr id="9" name="Platshållare för text 8"/>
          <p:cNvSpPr>
            <a:spLocks noGrp="1"/>
          </p:cNvSpPr>
          <p:nvPr>
            <p:ph type="body" sz="quarter" idx="13" hasCustomPrompt="1"/>
          </p:nvPr>
        </p:nvSpPr>
        <p:spPr>
          <a:xfrm>
            <a:off x="506508" y="764704"/>
            <a:ext cx="8891323" cy="360040"/>
          </a:xfrm>
        </p:spPr>
        <p:txBody>
          <a:bodyPr tIns="0" bIns="0">
            <a:noAutofit/>
          </a:bodyPr>
          <a:lstStyle>
            <a:lvl1pPr>
              <a:defRPr sz="2400">
                <a:solidFill>
                  <a:srgbClr val="4A608B"/>
                </a:solidFill>
              </a:defRPr>
            </a:lvl1pPr>
          </a:lstStyle>
          <a:p>
            <a:pPr lvl="0"/>
            <a:r>
              <a:rPr lang="sv-SE" dirty="0" smtClean="0"/>
              <a:t>Rubrik 2</a:t>
            </a:r>
            <a:endParaRPr lang="sv-SE" dirty="0"/>
          </a:p>
        </p:txBody>
      </p:sp>
      <p:sp>
        <p:nvSpPr>
          <p:cNvPr id="8" name="Rektangel 7"/>
          <p:cNvSpPr/>
          <p:nvPr userDrawn="1"/>
        </p:nvSpPr>
        <p:spPr>
          <a:xfrm>
            <a:off x="194471" y="6642000"/>
            <a:ext cx="5148572" cy="215444"/>
          </a:xfrm>
          <a:prstGeom prst="rect">
            <a:avLst/>
          </a:prstGeom>
        </p:spPr>
        <p:txBody>
          <a:bodyPr wrap="square">
            <a:spAutoFit/>
          </a:bodyPr>
          <a:lstStyle/>
          <a:p>
            <a:pPr marL="0" lvl="0" indent="0" algn="l" defTabSz="914400" rtl="0" eaLnBrk="1" latinLnBrk="0" hangingPunct="1">
              <a:spcBef>
                <a:spcPct val="20000"/>
              </a:spcBef>
              <a:buFont typeface="Arial" pitchFamily="34" charset="0"/>
              <a:buNone/>
            </a:pPr>
            <a:r>
              <a:rPr lang="sv-SE" sz="800" kern="1200" baseline="0" dirty="0" smtClean="0">
                <a:solidFill>
                  <a:srgbClr val="969696"/>
                </a:solidFill>
                <a:latin typeface="Arial" pitchFamily="34" charset="0"/>
                <a:ea typeface="+mn-ea"/>
                <a:cs typeface="Arial" pitchFamily="34" charset="0"/>
              </a:rPr>
              <a:t>Våga Visa 2014 sid </a:t>
            </a:r>
            <a:fld id="{8B2AC9C9-D11E-4241-B6E5-E44314402FCE}" type="slidenum">
              <a:rPr lang="sv-SE" sz="800" kern="1200" baseline="0" smtClean="0">
                <a:solidFill>
                  <a:srgbClr val="969696"/>
                </a:solidFill>
                <a:latin typeface="Arial" pitchFamily="34" charset="0"/>
                <a:ea typeface="+mn-ea"/>
                <a:cs typeface="Arial" pitchFamily="34" charset="0"/>
              </a:rPr>
              <a:pPr marL="0" lvl="0" indent="0" algn="l" defTabSz="914400" rtl="0" eaLnBrk="1" latinLnBrk="0" hangingPunct="1">
                <a:spcBef>
                  <a:spcPct val="20000"/>
                </a:spcBef>
                <a:buFont typeface="Arial" pitchFamily="34" charset="0"/>
                <a:buNone/>
              </a:pPr>
              <a:t>‹#›</a:t>
            </a:fld>
            <a:endParaRPr lang="sv-SE" sz="800" kern="1200" baseline="0" dirty="0">
              <a:solidFill>
                <a:srgbClr val="969696"/>
              </a:solidFill>
              <a:latin typeface="Arial" pitchFamily="34" charset="0"/>
              <a:ea typeface="+mn-ea"/>
              <a:cs typeface="Arial"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vgränsningssida">
    <p:spTree>
      <p:nvGrpSpPr>
        <p:cNvPr id="1" name=""/>
        <p:cNvGrpSpPr/>
        <p:nvPr/>
      </p:nvGrpSpPr>
      <p:grpSpPr>
        <a:xfrm>
          <a:off x="0" y="0"/>
          <a:ext cx="0" cy="0"/>
          <a:chOff x="0" y="0"/>
          <a:chExt cx="0" cy="0"/>
        </a:xfrm>
      </p:grpSpPr>
      <p:pic>
        <p:nvPicPr>
          <p:cNvPr id="22" name="Bildobjekt 21" descr="bild9.jpg"/>
          <p:cNvPicPr>
            <a:picLocks noChangeAspect="1"/>
          </p:cNvPicPr>
          <p:nvPr userDrawn="1"/>
        </p:nvPicPr>
        <p:blipFill>
          <a:blip r:embed="rId2" cstate="print"/>
          <a:stretch>
            <a:fillRect/>
          </a:stretch>
        </p:blipFill>
        <p:spPr>
          <a:xfrm>
            <a:off x="273601" y="1706795"/>
            <a:ext cx="8100000" cy="2154255"/>
          </a:xfrm>
          <a:prstGeom prst="rect">
            <a:avLst/>
          </a:prstGeom>
        </p:spPr>
      </p:pic>
      <p:sp>
        <p:nvSpPr>
          <p:cNvPr id="10" name="Rectangle 2"/>
          <p:cNvSpPr>
            <a:spLocks noGrp="1" noChangeArrowheads="1"/>
          </p:cNvSpPr>
          <p:nvPr>
            <p:ph type="subTitle" idx="1"/>
          </p:nvPr>
        </p:nvSpPr>
        <p:spPr>
          <a:xfrm>
            <a:off x="506507" y="4553744"/>
            <a:ext cx="7332815" cy="1035496"/>
          </a:xfrm>
        </p:spPr>
        <p:txBody>
          <a:bodyPr>
            <a:noAutofit/>
          </a:bodyPr>
          <a:lstStyle>
            <a:lvl1pPr marL="0" indent="0">
              <a:buNone/>
              <a:defRPr sz="1400">
                <a:solidFill>
                  <a:schemeClr val="tx1"/>
                </a:solidFill>
                <a:latin typeface="Arial" pitchFamily="34" charset="0"/>
                <a:cs typeface="Arial" pitchFamily="34" charset="0"/>
              </a:defRPr>
            </a:lvl1pPr>
          </a:lstStyle>
          <a:p>
            <a:r>
              <a:rPr lang="sv-SE" smtClean="0"/>
              <a:t>Klicka här för att ändra format på underrubrik i bakgrunden</a:t>
            </a:r>
            <a:endParaRPr lang="sv-SE" dirty="0"/>
          </a:p>
        </p:txBody>
      </p:sp>
      <p:sp>
        <p:nvSpPr>
          <p:cNvPr id="15" name="Rektangel 14"/>
          <p:cNvSpPr/>
          <p:nvPr userDrawn="1"/>
        </p:nvSpPr>
        <p:spPr>
          <a:xfrm>
            <a:off x="272481" y="3789040"/>
            <a:ext cx="8100000" cy="648072"/>
          </a:xfrm>
          <a:prstGeom prst="rect">
            <a:avLst/>
          </a:prstGeom>
          <a:solidFill>
            <a:srgbClr val="4A60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 name="Rubrik 5"/>
          <p:cNvSpPr>
            <a:spLocks noGrp="1"/>
          </p:cNvSpPr>
          <p:nvPr>
            <p:ph type="title"/>
          </p:nvPr>
        </p:nvSpPr>
        <p:spPr>
          <a:xfrm>
            <a:off x="507000" y="3861048"/>
            <a:ext cx="7332000" cy="576064"/>
          </a:xfrm>
        </p:spPr>
        <p:txBody>
          <a:bodyPr anchor="ctr"/>
          <a:lstStyle>
            <a:lvl1pPr>
              <a:defRPr>
                <a:solidFill>
                  <a:schemeClr val="bg1"/>
                </a:solidFill>
              </a:defRPr>
            </a:lvl1pPr>
          </a:lstStyle>
          <a:p>
            <a:r>
              <a:rPr lang="sv-SE" smtClean="0"/>
              <a:t>Klicka här för att ändra format</a:t>
            </a:r>
            <a:endParaRPr lang="sv-SE" dirty="0"/>
          </a:p>
        </p:txBody>
      </p:sp>
      <p:sp>
        <p:nvSpPr>
          <p:cNvPr id="7" name="Rektangel 6"/>
          <p:cNvSpPr/>
          <p:nvPr userDrawn="1"/>
        </p:nvSpPr>
        <p:spPr>
          <a:xfrm>
            <a:off x="194471" y="6642000"/>
            <a:ext cx="5148572" cy="215444"/>
          </a:xfrm>
          <a:prstGeom prst="rect">
            <a:avLst/>
          </a:prstGeom>
        </p:spPr>
        <p:txBody>
          <a:bodyPr wrap="square">
            <a:spAutoFit/>
          </a:bodyPr>
          <a:lstStyle/>
          <a:p>
            <a:pPr marL="0" lvl="0" indent="0" algn="l" defTabSz="914400" rtl="0" eaLnBrk="1" latinLnBrk="0" hangingPunct="1">
              <a:spcBef>
                <a:spcPct val="20000"/>
              </a:spcBef>
              <a:buFont typeface="Arial" pitchFamily="34" charset="0"/>
              <a:buNone/>
            </a:pPr>
            <a:r>
              <a:rPr lang="sv-SE" sz="800" kern="1200" baseline="0" dirty="0" smtClean="0">
                <a:solidFill>
                  <a:srgbClr val="969696"/>
                </a:solidFill>
                <a:latin typeface="Arial" pitchFamily="34" charset="0"/>
                <a:ea typeface="+mn-ea"/>
                <a:cs typeface="Arial" pitchFamily="34" charset="0"/>
              </a:rPr>
              <a:t>Våga Visa 2014 sid </a:t>
            </a:r>
            <a:fld id="{8B2AC9C9-D11E-4241-B6E5-E44314402FCE}" type="slidenum">
              <a:rPr lang="sv-SE" sz="800" kern="1200" baseline="0" smtClean="0">
                <a:solidFill>
                  <a:srgbClr val="969696"/>
                </a:solidFill>
                <a:latin typeface="Arial" pitchFamily="34" charset="0"/>
                <a:ea typeface="+mn-ea"/>
                <a:cs typeface="Arial" pitchFamily="34" charset="0"/>
              </a:rPr>
              <a:pPr marL="0" lvl="0" indent="0" algn="l" defTabSz="914400" rtl="0" eaLnBrk="1" latinLnBrk="0" hangingPunct="1">
                <a:spcBef>
                  <a:spcPct val="20000"/>
                </a:spcBef>
                <a:buFont typeface="Arial" pitchFamily="34" charset="0"/>
                <a:buNone/>
              </a:pPr>
              <a:t>‹#›</a:t>
            </a:fld>
            <a:endParaRPr lang="sv-SE" sz="800" kern="1200" baseline="0" dirty="0">
              <a:solidFill>
                <a:srgbClr val="969696"/>
              </a:solidFill>
              <a:latin typeface="Arial" pitchFamily="34" charset="0"/>
              <a:ea typeface="+mn-ea"/>
              <a:cs typeface="Arial"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vgränsningssida - bilagor">
    <p:spTree>
      <p:nvGrpSpPr>
        <p:cNvPr id="1" name=""/>
        <p:cNvGrpSpPr/>
        <p:nvPr/>
      </p:nvGrpSpPr>
      <p:grpSpPr>
        <a:xfrm>
          <a:off x="0" y="0"/>
          <a:ext cx="0" cy="0"/>
          <a:chOff x="0" y="0"/>
          <a:chExt cx="0" cy="0"/>
        </a:xfrm>
      </p:grpSpPr>
      <p:pic>
        <p:nvPicPr>
          <p:cNvPr id="22" name="Bildobjekt 21" descr="bild9.jpg"/>
          <p:cNvPicPr>
            <a:picLocks noChangeAspect="1"/>
          </p:cNvPicPr>
          <p:nvPr userDrawn="1"/>
        </p:nvPicPr>
        <p:blipFill>
          <a:blip r:embed="rId2" cstate="print"/>
          <a:stretch>
            <a:fillRect/>
          </a:stretch>
        </p:blipFill>
        <p:spPr>
          <a:xfrm>
            <a:off x="272481" y="1706403"/>
            <a:ext cx="8100000" cy="2154255"/>
          </a:xfrm>
          <a:prstGeom prst="rect">
            <a:avLst/>
          </a:prstGeom>
        </p:spPr>
      </p:pic>
      <p:sp>
        <p:nvSpPr>
          <p:cNvPr id="10" name="Rectangle 2"/>
          <p:cNvSpPr>
            <a:spLocks noGrp="1" noChangeArrowheads="1"/>
          </p:cNvSpPr>
          <p:nvPr>
            <p:ph type="subTitle" idx="1"/>
          </p:nvPr>
        </p:nvSpPr>
        <p:spPr>
          <a:xfrm>
            <a:off x="506507" y="4553744"/>
            <a:ext cx="7332815" cy="1035496"/>
          </a:xfrm>
        </p:spPr>
        <p:txBody>
          <a:bodyPr>
            <a:noAutofit/>
          </a:bodyPr>
          <a:lstStyle>
            <a:lvl1pPr marL="0" indent="0">
              <a:buNone/>
              <a:defRPr sz="1400">
                <a:solidFill>
                  <a:schemeClr val="tx1"/>
                </a:solidFill>
                <a:latin typeface="Arial" pitchFamily="34" charset="0"/>
                <a:cs typeface="Arial" pitchFamily="34" charset="0"/>
              </a:defRPr>
            </a:lvl1pPr>
          </a:lstStyle>
          <a:p>
            <a:r>
              <a:rPr lang="sv-SE" smtClean="0"/>
              <a:t>Klicka här för att ändra format på underrubrik i bakgrunden</a:t>
            </a:r>
            <a:endParaRPr lang="sv-SE" dirty="0"/>
          </a:p>
        </p:txBody>
      </p:sp>
      <p:sp>
        <p:nvSpPr>
          <p:cNvPr id="15" name="Rektangel 14"/>
          <p:cNvSpPr/>
          <p:nvPr userDrawn="1"/>
        </p:nvSpPr>
        <p:spPr>
          <a:xfrm>
            <a:off x="272479" y="3789040"/>
            <a:ext cx="8100000" cy="648072"/>
          </a:xfrm>
          <a:prstGeom prst="rect">
            <a:avLst/>
          </a:prstGeom>
          <a:solidFill>
            <a:srgbClr val="4A60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 name="Rubrik 5"/>
          <p:cNvSpPr>
            <a:spLocks noGrp="1"/>
          </p:cNvSpPr>
          <p:nvPr>
            <p:ph type="title"/>
          </p:nvPr>
        </p:nvSpPr>
        <p:spPr>
          <a:xfrm>
            <a:off x="507000" y="3859200"/>
            <a:ext cx="7332000" cy="577912"/>
          </a:xfrm>
        </p:spPr>
        <p:txBody>
          <a:bodyPr anchor="ctr"/>
          <a:lstStyle>
            <a:lvl1pPr>
              <a:defRPr>
                <a:solidFill>
                  <a:schemeClr val="bg1"/>
                </a:solidFill>
              </a:defRPr>
            </a:lvl1pPr>
          </a:lstStyle>
          <a:p>
            <a:r>
              <a:rPr lang="sv-SE" smtClean="0"/>
              <a:t>Klicka här för att ändra format</a:t>
            </a:r>
            <a:endParaRPr lang="sv-SE" dirty="0"/>
          </a:p>
        </p:txBody>
      </p:sp>
      <p:sp>
        <p:nvSpPr>
          <p:cNvPr id="8" name="Rektangel 7"/>
          <p:cNvSpPr/>
          <p:nvPr userDrawn="1"/>
        </p:nvSpPr>
        <p:spPr>
          <a:xfrm>
            <a:off x="194471" y="6642000"/>
            <a:ext cx="5148572" cy="215444"/>
          </a:xfrm>
          <a:prstGeom prst="rect">
            <a:avLst/>
          </a:prstGeom>
        </p:spPr>
        <p:txBody>
          <a:bodyPr wrap="square">
            <a:spAutoFit/>
          </a:bodyPr>
          <a:lstStyle/>
          <a:p>
            <a:pPr marL="0" lvl="0" indent="0" algn="l" defTabSz="914400" rtl="0" eaLnBrk="1" latinLnBrk="0" hangingPunct="1">
              <a:spcBef>
                <a:spcPct val="20000"/>
              </a:spcBef>
              <a:buFont typeface="Arial" pitchFamily="34" charset="0"/>
              <a:buNone/>
            </a:pPr>
            <a:r>
              <a:rPr lang="sv-SE" sz="800" kern="1200" baseline="0" dirty="0" smtClean="0">
                <a:solidFill>
                  <a:srgbClr val="969696"/>
                </a:solidFill>
                <a:latin typeface="Arial" pitchFamily="34" charset="0"/>
                <a:ea typeface="+mn-ea"/>
                <a:cs typeface="Arial" pitchFamily="34" charset="0"/>
              </a:rPr>
              <a:t>Våga Visa 2014 sid </a:t>
            </a:r>
            <a:fld id="{8B2AC9C9-D11E-4241-B6E5-E44314402FCE}" type="slidenum">
              <a:rPr lang="sv-SE" sz="800" kern="1200" baseline="0" smtClean="0">
                <a:solidFill>
                  <a:srgbClr val="969696"/>
                </a:solidFill>
                <a:latin typeface="Arial" pitchFamily="34" charset="0"/>
                <a:ea typeface="+mn-ea"/>
                <a:cs typeface="Arial" pitchFamily="34" charset="0"/>
              </a:rPr>
              <a:pPr marL="0" lvl="0" indent="0" algn="l" defTabSz="914400" rtl="0" eaLnBrk="1" latinLnBrk="0" hangingPunct="1">
                <a:spcBef>
                  <a:spcPct val="20000"/>
                </a:spcBef>
                <a:buFont typeface="Arial" pitchFamily="34" charset="0"/>
                <a:buNone/>
              </a:pPr>
              <a:t>‹#›</a:t>
            </a:fld>
            <a:endParaRPr lang="sv-SE" sz="800" kern="1200" baseline="0" dirty="0">
              <a:solidFill>
                <a:srgbClr val="969696"/>
              </a:solidFill>
              <a:latin typeface="Arial" pitchFamily="34" charset="0"/>
              <a:ea typeface="+mn-ea"/>
              <a:cs typeface="Arial"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ilaga två innehållsdelar">
    <p:spTree>
      <p:nvGrpSpPr>
        <p:cNvPr id="1" name=""/>
        <p:cNvGrpSpPr/>
        <p:nvPr/>
      </p:nvGrpSpPr>
      <p:grpSpPr>
        <a:xfrm>
          <a:off x="0" y="0"/>
          <a:ext cx="0" cy="0"/>
          <a:chOff x="0" y="0"/>
          <a:chExt cx="0" cy="0"/>
        </a:xfrm>
      </p:grpSpPr>
      <p:sp>
        <p:nvSpPr>
          <p:cNvPr id="3" name="Platshållare för innehåll 2"/>
          <p:cNvSpPr>
            <a:spLocks noGrp="1"/>
          </p:cNvSpPr>
          <p:nvPr>
            <p:ph sz="half" idx="1"/>
          </p:nvPr>
        </p:nvSpPr>
        <p:spPr>
          <a:xfrm>
            <a:off x="495300" y="1412776"/>
            <a:ext cx="4375150" cy="4525963"/>
          </a:xfrm>
        </p:spPr>
        <p:txBody>
          <a:bodyPr>
            <a:noAutofit/>
          </a:bodyPr>
          <a:lstStyle>
            <a:lvl1pPr marL="0" indent="0" defTabSz="182563">
              <a:spcBef>
                <a:spcPts val="600"/>
              </a:spcBef>
              <a:buNone/>
              <a:defRPr sz="1200">
                <a:solidFill>
                  <a:srgbClr val="333333"/>
                </a:solidFill>
                <a:latin typeface="Arial" pitchFamily="34" charset="0"/>
                <a:cs typeface="Arial" pitchFamily="34" charset="0"/>
              </a:defRPr>
            </a:lvl1pPr>
            <a:lvl2pPr marL="742950" indent="-742950">
              <a:spcBef>
                <a:spcPts val="600"/>
              </a:spcBef>
              <a:buNone/>
              <a:defRPr sz="1200">
                <a:solidFill>
                  <a:srgbClr val="333333"/>
                </a:solidFill>
                <a:latin typeface="Arial" pitchFamily="34" charset="0"/>
                <a:cs typeface="Arial" pitchFamily="34" charset="0"/>
              </a:defRPr>
            </a:lvl2pPr>
            <a:lvl3pPr marL="357188" indent="-174625">
              <a:spcBef>
                <a:spcPts val="600"/>
              </a:spcBef>
              <a:buNone/>
              <a:defRPr sz="1200">
                <a:solidFill>
                  <a:srgbClr val="333333"/>
                </a:solidFill>
                <a:latin typeface="Arial" pitchFamily="34" charset="0"/>
                <a:cs typeface="Arial" pitchFamily="34" charset="0"/>
              </a:defRPr>
            </a:lvl3pPr>
            <a:lvl4pPr>
              <a:defRPr sz="1800">
                <a:solidFill>
                  <a:srgbClr val="333333"/>
                </a:solidFill>
              </a:defRPr>
            </a:lvl4pPr>
            <a:lvl5pPr>
              <a:defRPr sz="1800">
                <a:solidFill>
                  <a:srgbClr val="333333"/>
                </a:solidFill>
              </a:defRPr>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p:txBody>
      </p:sp>
      <p:sp>
        <p:nvSpPr>
          <p:cNvPr id="4" name="Platshållare för innehåll 3"/>
          <p:cNvSpPr>
            <a:spLocks noGrp="1"/>
          </p:cNvSpPr>
          <p:nvPr>
            <p:ph sz="half" idx="2"/>
          </p:nvPr>
        </p:nvSpPr>
        <p:spPr>
          <a:xfrm>
            <a:off x="5035550" y="1412776"/>
            <a:ext cx="4375150" cy="4525963"/>
          </a:xfrm>
        </p:spPr>
        <p:txBody>
          <a:bodyPr>
            <a:noAutofit/>
          </a:bodyPr>
          <a:lstStyle>
            <a:lvl1pPr marL="0" indent="0">
              <a:spcBef>
                <a:spcPts val="600"/>
              </a:spcBef>
              <a:buNone/>
              <a:defRPr sz="1200" baseline="0">
                <a:solidFill>
                  <a:srgbClr val="333333"/>
                </a:solidFill>
                <a:latin typeface="Arial" pitchFamily="34" charset="0"/>
                <a:cs typeface="Arial" pitchFamily="34" charset="0"/>
              </a:defRPr>
            </a:lvl1pPr>
            <a:lvl2pPr marL="742950" indent="-742950">
              <a:spcBef>
                <a:spcPts val="600"/>
              </a:spcBef>
              <a:buNone/>
              <a:defRPr sz="1200">
                <a:solidFill>
                  <a:srgbClr val="333333"/>
                </a:solidFill>
                <a:latin typeface="Arial" pitchFamily="34" charset="0"/>
                <a:cs typeface="Arial" pitchFamily="34" charset="0"/>
              </a:defRPr>
            </a:lvl2pPr>
            <a:lvl3pPr marL="357188" indent="-174625">
              <a:spcBef>
                <a:spcPts val="600"/>
              </a:spcBef>
              <a:buNone/>
              <a:defRPr sz="1200">
                <a:solidFill>
                  <a:srgbClr val="333333"/>
                </a:solidFill>
                <a:latin typeface="Arial" pitchFamily="34" charset="0"/>
                <a:cs typeface="Arial" pitchFamily="34" charset="0"/>
              </a:defRPr>
            </a:lvl3pPr>
            <a:lvl4pPr>
              <a:defRPr sz="1800">
                <a:solidFill>
                  <a:srgbClr val="333333"/>
                </a:solidFill>
              </a:defRPr>
            </a:lvl4pPr>
            <a:lvl5pPr>
              <a:defRPr sz="1800">
                <a:solidFill>
                  <a:srgbClr val="333333"/>
                </a:solidFill>
              </a:defRPr>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p:txBody>
      </p:sp>
      <p:sp>
        <p:nvSpPr>
          <p:cNvPr id="9" name="Platshållare för text 9"/>
          <p:cNvSpPr>
            <a:spLocks noGrp="1"/>
          </p:cNvSpPr>
          <p:nvPr>
            <p:ph type="body" sz="quarter" idx="12" hasCustomPrompt="1"/>
          </p:nvPr>
        </p:nvSpPr>
        <p:spPr>
          <a:xfrm>
            <a:off x="194471" y="6309320"/>
            <a:ext cx="8100000" cy="215900"/>
          </a:xfrm>
        </p:spPr>
        <p:txBody>
          <a:bodyPr anchor="b">
            <a:noAutofit/>
          </a:bodyPr>
          <a:lstStyle>
            <a:lvl1pPr>
              <a:defRPr sz="1000" i="1" baseline="0">
                <a:solidFill>
                  <a:srgbClr val="333333"/>
                </a:solidFill>
              </a:defRPr>
            </a:lvl1pPr>
          </a:lstStyle>
          <a:p>
            <a:pPr lvl="0"/>
            <a:r>
              <a:rPr lang="sv-SE" dirty="0" smtClean="0"/>
              <a:t>* Plats för noter, förklaringar och liknande</a:t>
            </a:r>
            <a:endParaRPr lang="sv-SE" dirty="0"/>
          </a:p>
        </p:txBody>
      </p:sp>
      <p:sp>
        <p:nvSpPr>
          <p:cNvPr id="11" name="Rubrik 1"/>
          <p:cNvSpPr>
            <a:spLocks noGrp="1"/>
          </p:cNvSpPr>
          <p:nvPr>
            <p:ph type="title" hasCustomPrompt="1"/>
          </p:nvPr>
        </p:nvSpPr>
        <p:spPr>
          <a:xfrm>
            <a:off x="495300" y="188642"/>
            <a:ext cx="8915400" cy="576065"/>
          </a:xfrm>
        </p:spPr>
        <p:txBody>
          <a:bodyPr anchor="b" anchorCtr="0">
            <a:noAutofit/>
          </a:bodyPr>
          <a:lstStyle>
            <a:lvl1pPr algn="l">
              <a:defRPr sz="3200" b="0">
                <a:solidFill>
                  <a:srgbClr val="4A608B"/>
                </a:solidFill>
                <a:latin typeface="Arial" pitchFamily="34" charset="0"/>
                <a:cs typeface="Arial" pitchFamily="34" charset="0"/>
              </a:defRPr>
            </a:lvl1pPr>
          </a:lstStyle>
          <a:p>
            <a:r>
              <a:rPr lang="sv-SE" dirty="0" smtClean="0"/>
              <a:t>Rubrik 1</a:t>
            </a:r>
            <a:endParaRPr lang="sv-SE" dirty="0"/>
          </a:p>
        </p:txBody>
      </p:sp>
      <p:sp>
        <p:nvSpPr>
          <p:cNvPr id="13" name="Platshållare för text 8"/>
          <p:cNvSpPr>
            <a:spLocks noGrp="1"/>
          </p:cNvSpPr>
          <p:nvPr>
            <p:ph type="body" sz="quarter" idx="13" hasCustomPrompt="1"/>
          </p:nvPr>
        </p:nvSpPr>
        <p:spPr>
          <a:xfrm>
            <a:off x="506508" y="764704"/>
            <a:ext cx="8891323" cy="360040"/>
          </a:xfrm>
        </p:spPr>
        <p:txBody>
          <a:bodyPr tIns="0" bIns="0">
            <a:noAutofit/>
          </a:bodyPr>
          <a:lstStyle>
            <a:lvl1pPr>
              <a:defRPr sz="2400">
                <a:solidFill>
                  <a:srgbClr val="4A608B"/>
                </a:solidFill>
              </a:defRPr>
            </a:lvl1pPr>
          </a:lstStyle>
          <a:p>
            <a:pPr lvl="0"/>
            <a:r>
              <a:rPr lang="sv-SE" dirty="0" smtClean="0"/>
              <a:t>Rubrik 2</a:t>
            </a:r>
            <a:endParaRPr lang="sv-SE" dirty="0"/>
          </a:p>
        </p:txBody>
      </p:sp>
      <p:sp>
        <p:nvSpPr>
          <p:cNvPr id="10" name="Rektangel 9"/>
          <p:cNvSpPr/>
          <p:nvPr userDrawn="1"/>
        </p:nvSpPr>
        <p:spPr>
          <a:xfrm>
            <a:off x="194471" y="6642000"/>
            <a:ext cx="5148572" cy="215444"/>
          </a:xfrm>
          <a:prstGeom prst="rect">
            <a:avLst/>
          </a:prstGeom>
        </p:spPr>
        <p:txBody>
          <a:bodyPr wrap="square">
            <a:spAutoFit/>
          </a:bodyPr>
          <a:lstStyle/>
          <a:p>
            <a:pPr marL="0" lvl="0" indent="0" algn="l" defTabSz="914400" rtl="0" eaLnBrk="1" latinLnBrk="0" hangingPunct="1">
              <a:spcBef>
                <a:spcPct val="20000"/>
              </a:spcBef>
              <a:buFont typeface="Arial" pitchFamily="34" charset="0"/>
              <a:buNone/>
            </a:pPr>
            <a:r>
              <a:rPr lang="sv-SE" sz="800" kern="1200" baseline="0" dirty="0" smtClean="0">
                <a:solidFill>
                  <a:srgbClr val="969696"/>
                </a:solidFill>
                <a:latin typeface="Arial" pitchFamily="34" charset="0"/>
                <a:ea typeface="+mn-ea"/>
                <a:cs typeface="Arial" pitchFamily="34" charset="0"/>
              </a:rPr>
              <a:t>Våga Visa 2014 sid </a:t>
            </a:r>
            <a:fld id="{8B2AC9C9-D11E-4241-B6E5-E44314402FCE}" type="slidenum">
              <a:rPr lang="sv-SE" sz="800" kern="1200" baseline="0" smtClean="0">
                <a:solidFill>
                  <a:srgbClr val="969696"/>
                </a:solidFill>
                <a:latin typeface="Arial" pitchFamily="34" charset="0"/>
                <a:ea typeface="+mn-ea"/>
                <a:cs typeface="Arial" pitchFamily="34" charset="0"/>
              </a:rPr>
              <a:pPr marL="0" lvl="0" indent="0" algn="l" defTabSz="914400" rtl="0" eaLnBrk="1" latinLnBrk="0" hangingPunct="1">
                <a:spcBef>
                  <a:spcPct val="20000"/>
                </a:spcBef>
                <a:buFont typeface="Arial" pitchFamily="34" charset="0"/>
                <a:buNone/>
              </a:pPr>
              <a:t>‹#›</a:t>
            </a:fld>
            <a:endParaRPr lang="sv-SE" sz="800" kern="1200" baseline="0" dirty="0">
              <a:solidFill>
                <a:srgbClr val="969696"/>
              </a:solidFill>
              <a:latin typeface="Arial" pitchFamily="34" charset="0"/>
              <a:ea typeface="+mn-ea"/>
              <a:cs typeface="Arial"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95300" y="274638"/>
            <a:ext cx="8915400" cy="1143000"/>
          </a:xfrm>
          <a:prstGeom prst="rect">
            <a:avLst/>
          </a:prstGeom>
        </p:spPr>
        <p:txBody>
          <a:bodyPr vert="horz" lIns="91440" tIns="45720" rIns="91440" bIns="45720" rtlCol="0" anchor="b">
            <a:noAutofit/>
          </a:bodyPr>
          <a:lstStyle/>
          <a:p>
            <a:r>
              <a:rPr lang="sv-SE" dirty="0" smtClean="0"/>
              <a:t>Klicka här för att ändra format</a:t>
            </a:r>
            <a:endParaRPr lang="sv-SE" dirty="0"/>
          </a:p>
        </p:txBody>
      </p:sp>
      <p:sp>
        <p:nvSpPr>
          <p:cNvPr id="3" name="Platshållare för text 2"/>
          <p:cNvSpPr>
            <a:spLocks noGrp="1"/>
          </p:cNvSpPr>
          <p:nvPr>
            <p:ph type="body" idx="1"/>
          </p:nvPr>
        </p:nvSpPr>
        <p:spPr>
          <a:xfrm>
            <a:off x="495300" y="1600203"/>
            <a:ext cx="8915400" cy="4525963"/>
          </a:xfrm>
          <a:prstGeom prst="rect">
            <a:avLst/>
          </a:prstGeom>
        </p:spPr>
        <p:txBody>
          <a:bodyPr vert="horz" lIns="91440" tIns="45720" rIns="91440" bIns="45720" rtlCol="0">
            <a:normAutofit/>
          </a:bodyPr>
          <a:lstStyle/>
          <a:p>
            <a:pPr lvl="0"/>
            <a:r>
              <a:rPr lang="sv-SE" dirty="0" smtClean="0"/>
              <a:t>Klicka här för att ändra format på bakgrundstexten</a:t>
            </a:r>
          </a:p>
          <a:p>
            <a:pPr lvl="1"/>
            <a:r>
              <a:rPr lang="sv-SE" dirty="0" smtClean="0"/>
              <a:t>Nivå två</a:t>
            </a:r>
          </a:p>
        </p:txBody>
      </p:sp>
      <p:cxnSp>
        <p:nvCxnSpPr>
          <p:cNvPr id="7" name="Rak 6"/>
          <p:cNvCxnSpPr/>
          <p:nvPr/>
        </p:nvCxnSpPr>
        <p:spPr>
          <a:xfrm>
            <a:off x="272479" y="6597352"/>
            <a:ext cx="8028001" cy="0"/>
          </a:xfrm>
          <a:prstGeom prst="line">
            <a:avLst/>
          </a:prstGeom>
          <a:ln w="50800">
            <a:solidFill>
              <a:srgbClr val="4A608B"/>
            </a:solidFill>
          </a:ln>
        </p:spPr>
        <p:style>
          <a:lnRef idx="1">
            <a:schemeClr val="accent1"/>
          </a:lnRef>
          <a:fillRef idx="0">
            <a:schemeClr val="accent1"/>
          </a:fillRef>
          <a:effectRef idx="0">
            <a:schemeClr val="accent1"/>
          </a:effectRef>
          <a:fontRef idx="minor">
            <a:schemeClr val="tx1"/>
          </a:fontRef>
        </p:style>
      </p:cxnSp>
      <p:pic>
        <p:nvPicPr>
          <p:cNvPr id="8" name="Bildobjekt 7" descr="CMAresearch_logga_cmyk.jpg"/>
          <p:cNvPicPr>
            <a:picLocks noChangeAspect="1"/>
          </p:cNvPicPr>
          <p:nvPr/>
        </p:nvPicPr>
        <p:blipFill>
          <a:blip r:embed="rId8" cstate="print"/>
          <a:stretch>
            <a:fillRect/>
          </a:stretch>
        </p:blipFill>
        <p:spPr>
          <a:xfrm>
            <a:off x="8498262" y="6191609"/>
            <a:ext cx="1135258" cy="498897"/>
          </a:xfrm>
          <a:prstGeom prst="rect">
            <a:avLst/>
          </a:prstGeom>
        </p:spPr>
      </p:pic>
    </p:spTree>
  </p:cSld>
  <p:clrMap bg1="lt1" tx1="dk1" bg2="lt2" tx2="dk2" accent1="accent1" accent2="accent2" accent3="accent3" accent4="accent4" accent5="accent5" accent6="accent6" hlink="hlink" folHlink="folHlink"/>
  <p:sldLayoutIdLst>
    <p:sldLayoutId id="2147483655" r:id="rId1"/>
    <p:sldLayoutId id="2147483656" r:id="rId2"/>
    <p:sldLayoutId id="2147483652" r:id="rId3"/>
    <p:sldLayoutId id="2147483657" r:id="rId4"/>
    <p:sldLayoutId id="2147483653" r:id="rId5"/>
    <p:sldLayoutId id="2147483654" r:id="rId6"/>
  </p:sldLayoutIdLst>
  <p:txStyles>
    <p:titleStyle>
      <a:lvl1pPr algn="l" defTabSz="914400" rtl="0" eaLnBrk="1" latinLnBrk="0" hangingPunct="1">
        <a:spcBef>
          <a:spcPct val="0"/>
        </a:spcBef>
        <a:buNone/>
        <a:defRPr sz="3200" kern="1200">
          <a:solidFill>
            <a:srgbClr val="4A608B"/>
          </a:solidFill>
          <a:latin typeface="Arial" pitchFamily="34" charset="0"/>
          <a:ea typeface="+mj-ea"/>
          <a:cs typeface="Arial" pitchFamily="34" charset="0"/>
        </a:defRPr>
      </a:lvl1pPr>
    </p:titleStyle>
    <p:bodyStyle>
      <a:lvl1pPr marL="0" indent="0" algn="l" defTabSz="914400" rtl="0" eaLnBrk="1" latinLnBrk="0" hangingPunct="1">
        <a:spcBef>
          <a:spcPct val="20000"/>
        </a:spcBef>
        <a:buFont typeface="Arial" pitchFamily="34" charset="0"/>
        <a:buNone/>
        <a:defRPr sz="1400" kern="1200">
          <a:solidFill>
            <a:schemeClr val="tx1"/>
          </a:solidFill>
          <a:latin typeface="Arial" pitchFamily="34" charset="0"/>
          <a:ea typeface="+mn-ea"/>
          <a:cs typeface="Arial" pitchFamily="34" charset="0"/>
        </a:defRPr>
      </a:lvl1pPr>
      <a:lvl2pPr marL="0" indent="0" algn="l" defTabSz="914400" rtl="0" eaLnBrk="1" latinLnBrk="0" hangingPunct="1">
        <a:spcBef>
          <a:spcPct val="20000"/>
        </a:spcBef>
        <a:buFont typeface="Arial" pitchFamily="34" charset="0"/>
        <a:buNone/>
        <a:defRPr sz="12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7.png"/><Relationship Id="rId5" Type="http://schemas.openxmlformats.org/officeDocument/2006/relationships/oleObject" Target="file:///C:\V&#229;ga%20Visa\Mall%20Rapportframst&#228;llning%20V&#229;ga%20Visa.xlsb!&#214;vriga%20grafer!R6C13:R6C24" TargetMode="External"/><Relationship Id="rId4" Type="http://schemas.openxmlformats.org/officeDocument/2006/relationships/oleObject" Target="file:///C:\V&#229;ga%20Visa\Mall%20Rapportframst&#228;llning%20V&#229;ga%20Visa.xlsb!&#214;vriga%20grafer!R1C13:R2C24" TargetMode="Externa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3.xml"/><Relationship Id="rId1" Type="http://schemas.openxmlformats.org/officeDocument/2006/relationships/vmlDrawing" Target="../drawings/vmlDrawing8.vml"/><Relationship Id="rId5" Type="http://schemas.openxmlformats.org/officeDocument/2006/relationships/oleObject" Target="file:///C:\V&#229;ga%20Visa\Mall%20Rapportframst&#228;llning%20V&#229;ga%20Visa.xlsb!&#214;vriga%20grafer!R11C13:R12C24" TargetMode="External"/><Relationship Id="rId4" Type="http://schemas.openxmlformats.org/officeDocument/2006/relationships/oleObject" Target="file:///C:\V&#229;ga%20Visa\Mall%20Rapportframst&#228;llning%20V&#229;ga%20Visa.xlsb!Diagram%20ggr!R50C86:R67C95" TargetMode="Externa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3.xml"/><Relationship Id="rId1" Type="http://schemas.openxmlformats.org/officeDocument/2006/relationships/vmlDrawing" Target="../drawings/vmlDrawing9.vml"/><Relationship Id="rId5" Type="http://schemas.openxmlformats.org/officeDocument/2006/relationships/oleObject" Target="file:///C:\V&#229;ga%20Visa\Mall%20Rapportframst&#228;llning%20V&#229;ga%20Visa.xlsb!&#214;vriga%20grafer!R11C13:R12C24" TargetMode="External"/><Relationship Id="rId4" Type="http://schemas.openxmlformats.org/officeDocument/2006/relationships/oleObject" Target="file:///C:\V&#229;ga%20Visa\Mall%20Rapportframst&#228;llning%20V&#229;ga%20Visa.xlsb!Diagram%20ggr!R50C100:R67C109" TargetMode="Externa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3.xml"/><Relationship Id="rId1" Type="http://schemas.openxmlformats.org/officeDocument/2006/relationships/vmlDrawing" Target="../drawings/vmlDrawing10.vml"/><Relationship Id="rId5" Type="http://schemas.openxmlformats.org/officeDocument/2006/relationships/oleObject" Target="file:///C:\V&#229;ga%20Visa\Mall%20Rapportframst&#228;llning%20V&#229;ga%20Visa.xlsb!&#214;vriga%20grafer!R11C13:R12C24" TargetMode="External"/><Relationship Id="rId4" Type="http://schemas.openxmlformats.org/officeDocument/2006/relationships/oleObject" Target="file:///C:\V&#229;ga%20Visa\Mall%20Rapportframst&#228;llning%20V&#229;ga%20Visa.xlsb!Diagram%20ggr!R50C114:R67C123" TargetMode="Externa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3.xml"/><Relationship Id="rId1" Type="http://schemas.openxmlformats.org/officeDocument/2006/relationships/vmlDrawing" Target="../drawings/vmlDrawing11.vml"/><Relationship Id="rId5" Type="http://schemas.openxmlformats.org/officeDocument/2006/relationships/oleObject" Target="file:///C:\V&#229;ga%20Visa\Mall%20Rapportframst&#228;llning%20V&#229;ga%20Visa.xlsb!Diagram%20ggr!R90C128:R98C137" TargetMode="External"/><Relationship Id="rId4" Type="http://schemas.openxmlformats.org/officeDocument/2006/relationships/oleObject" Target="file:///C:\V&#229;ga%20Visa\Mall%20Rapportframst&#228;llning%20V&#229;ga%20Visa.xlsb!&#214;vriga%20grafer!R11C13:R12C24" TargetMode="Externa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3.xml"/><Relationship Id="rId1" Type="http://schemas.openxmlformats.org/officeDocument/2006/relationships/vmlDrawing" Target="../drawings/vmlDrawing12.vml"/><Relationship Id="rId5" Type="http://schemas.openxmlformats.org/officeDocument/2006/relationships/oleObject" Target="file:///C:\V&#229;ga%20Visa\Mall%20Rapportframst&#228;llning%20V&#229;ga%20Visa.xlsb!Spindel!R26C1:R60C15" TargetMode="External"/><Relationship Id="rId4" Type="http://schemas.openxmlformats.org/officeDocument/2006/relationships/oleObject" Target="file:///C:\V&#229;ga%20Visa\Mall%20Rapportframst&#228;llning%20V&#229;ga%20Visa.xlsb!&#214;vriga%20grafer!R11C13:R12C24" TargetMode="Externa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3.xml"/><Relationship Id="rId1" Type="http://schemas.openxmlformats.org/officeDocument/2006/relationships/vmlDrawing" Target="../drawings/vmlDrawing13.vml"/><Relationship Id="rId5" Type="http://schemas.openxmlformats.org/officeDocument/2006/relationships/oleObject" Target="file:///C:\V&#229;ga%20Visa\Mall%20Rapportframst&#228;llning%20V&#229;ga%20Visa.xlsb!&#214;ppna%20fr&#229;gor!R1C9:R25C16" TargetMode="External"/><Relationship Id="rId4" Type="http://schemas.openxmlformats.org/officeDocument/2006/relationships/oleObject" Target="file:///C:\V&#229;ga%20Visa\Mall%20Rapportframst&#228;llning%20V&#229;ga%20Visa.xlsb!&#214;vriga%20grafer!R11C13:R12C24" TargetMode="Externa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3.xml"/><Relationship Id="rId1" Type="http://schemas.openxmlformats.org/officeDocument/2006/relationships/vmlDrawing" Target="../drawings/vmlDrawing14.vml"/><Relationship Id="rId6" Type="http://schemas.openxmlformats.org/officeDocument/2006/relationships/oleObject" Target="file:///C:\V&#229;ga%20Visa\Mall%20Rapportframst&#228;llning%20V&#229;ga%20Visa.xlsb!Matriser%20(2)!R45C20:R54C28" TargetMode="External"/><Relationship Id="rId5" Type="http://schemas.openxmlformats.org/officeDocument/2006/relationships/oleObject" Target="file:///C:\V&#229;ga%20Visa\Mall%20Rapportframst&#228;llning%20V&#229;ga%20Visa.xlsb!Matriser%20(2)!R3C2:R36C3" TargetMode="External"/><Relationship Id="rId4" Type="http://schemas.openxmlformats.org/officeDocument/2006/relationships/oleObject" Target="file:///C:\V&#229;ga%20Visa\Mall%20Rapportframst&#228;llning%20V&#229;ga%20Visa.xlsb!&#214;vriga%20grafer!R11C13:R12C24"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vmlDrawing" Target="../drawings/vmlDrawing2.vml"/><Relationship Id="rId5" Type="http://schemas.openxmlformats.org/officeDocument/2006/relationships/oleObject" Target="file:///C:\V&#229;ga%20Visa\Mall%20Rapportframst&#228;llning%20V&#229;ga%20Visa.xlsb!&#214;vriga%20grafer!R11C13:R12C24" TargetMode="External"/><Relationship Id="rId4" Type="http://schemas.openxmlformats.org/officeDocument/2006/relationships/oleObject" Target="file:///C:\V&#229;ga%20Visa\Mall%20Rapportframst&#228;llning%20V&#229;ga%20Visa.xlsb!Diagram%20ggr!R50C2:R67C11" TargetMode="Externa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vmlDrawing" Target="../drawings/vmlDrawing3.vml"/><Relationship Id="rId5" Type="http://schemas.openxmlformats.org/officeDocument/2006/relationships/oleObject" Target="file:///C:\V&#229;ga%20Visa\Mall%20Rapportframst&#228;llning%20V&#229;ga%20Visa.xlsb!&#214;vriga%20grafer!R11C13:R12C24" TargetMode="External"/><Relationship Id="rId4" Type="http://schemas.openxmlformats.org/officeDocument/2006/relationships/oleObject" Target="file:///C:\V&#229;ga%20Visa\Mall%20Rapportframst&#228;llning%20V&#229;ga%20Visa.xlsb!Diagram%20ggr!R50C16:R67C25" TargetMode="Externa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3.xml"/><Relationship Id="rId1" Type="http://schemas.openxmlformats.org/officeDocument/2006/relationships/vmlDrawing" Target="../drawings/vmlDrawing4.vml"/><Relationship Id="rId5" Type="http://schemas.openxmlformats.org/officeDocument/2006/relationships/oleObject" Target="file:///C:\V&#229;ga%20Visa\Mall%20Rapportframst&#228;llning%20V&#229;ga%20Visa.xlsb!&#214;vriga%20grafer!R11C13:R12C24" TargetMode="External"/><Relationship Id="rId4" Type="http://schemas.openxmlformats.org/officeDocument/2006/relationships/oleObject" Target="file:///C:\V&#229;ga%20Visa\Mall%20Rapportframst&#228;llning%20V&#229;ga%20Visa.xlsb!Diagram%20ggr!R50C30:R67C39" TargetMode="Externa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3.xml"/><Relationship Id="rId1" Type="http://schemas.openxmlformats.org/officeDocument/2006/relationships/vmlDrawing" Target="../drawings/vmlDrawing5.vml"/><Relationship Id="rId5" Type="http://schemas.openxmlformats.org/officeDocument/2006/relationships/oleObject" Target="file:///C:\V&#229;ga%20Visa\Mall%20Rapportframst&#228;llning%20V&#229;ga%20Visa.xlsb!&#214;vriga%20grafer!R11C13:R12C24" TargetMode="External"/><Relationship Id="rId4" Type="http://schemas.openxmlformats.org/officeDocument/2006/relationships/oleObject" Target="file:///C:\V&#229;ga%20Visa\Mall%20Rapportframst&#228;llning%20V&#229;ga%20Visa.xlsb!Diagram%20ggr!R50C44:R67C53" TargetMode="Externa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xml"/><Relationship Id="rId1" Type="http://schemas.openxmlformats.org/officeDocument/2006/relationships/vmlDrawing" Target="../drawings/vmlDrawing6.vml"/><Relationship Id="rId5" Type="http://schemas.openxmlformats.org/officeDocument/2006/relationships/oleObject" Target="file:///C:\V&#229;ga%20Visa\Mall%20Rapportframst&#228;llning%20V&#229;ga%20Visa.xlsb!&#214;vriga%20grafer!R11C13:R12C24" TargetMode="External"/><Relationship Id="rId4" Type="http://schemas.openxmlformats.org/officeDocument/2006/relationships/oleObject" Target="file:///C:\V&#229;ga%20Visa\Mall%20Rapportframst&#228;llning%20V&#229;ga%20Visa.xlsb!Diagram%20ggr!R50C58:R67C67" TargetMode="Externa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3.xml"/><Relationship Id="rId1" Type="http://schemas.openxmlformats.org/officeDocument/2006/relationships/vmlDrawing" Target="../drawings/vmlDrawing7.vml"/><Relationship Id="rId5" Type="http://schemas.openxmlformats.org/officeDocument/2006/relationships/oleObject" Target="file:///C:\V&#229;ga%20Visa\Mall%20Rapportframst&#228;llning%20V&#229;ga%20Visa.xlsb!&#214;vriga%20grafer!R11C13:R12C24" TargetMode="External"/><Relationship Id="rId4" Type="http://schemas.openxmlformats.org/officeDocument/2006/relationships/oleObject" Target="file:///C:\V&#229;ga%20Visa\Mall%20Rapportframst&#228;llning%20V&#229;ga%20Visa.xlsb!Diagram%20ggr!R50C72:R67C8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p:cNvSpPr>
            <a:spLocks noGrp="1"/>
          </p:cNvSpPr>
          <p:nvPr>
            <p:ph type="body" sz="quarter" idx="10"/>
          </p:nvPr>
        </p:nvSpPr>
        <p:spPr/>
        <p:txBody>
          <a:bodyPr/>
          <a:lstStyle/>
          <a:p>
            <a:r>
              <a:rPr lang="sv-SE" dirty="0" smtClean="0"/>
              <a:t>Kundundersökning</a:t>
            </a:r>
            <a:endParaRPr lang="sv-SE" dirty="0"/>
          </a:p>
        </p:txBody>
      </p:sp>
      <p:sp>
        <p:nvSpPr>
          <p:cNvPr id="3" name="Platshållare för text 2"/>
          <p:cNvSpPr>
            <a:spLocks noGrp="1"/>
          </p:cNvSpPr>
          <p:nvPr>
            <p:ph type="body" sz="quarter" idx="11"/>
          </p:nvPr>
        </p:nvSpPr>
        <p:spPr/>
        <p:txBody>
          <a:bodyPr/>
          <a:lstStyle/>
          <a:p>
            <a:r>
              <a:rPr lang="sv-SE" dirty="0" smtClean="0"/>
              <a:t>Mars 2014</a:t>
            </a:r>
            <a:endParaRPr lang="sv-SE" dirty="0"/>
          </a:p>
        </p:txBody>
      </p:sp>
      <p:graphicFrame>
        <p:nvGraphicFramePr>
          <p:cNvPr id="92165" name="Object 5"/>
          <p:cNvGraphicFramePr>
            <a:graphicFrameLocks noChangeAspect="1"/>
          </p:cNvGraphicFramePr>
          <p:nvPr/>
        </p:nvGraphicFramePr>
        <p:xfrm>
          <a:off x="33338" y="3324225"/>
          <a:ext cx="9839325" cy="657225"/>
        </p:xfrm>
        <a:graphic>
          <a:graphicData uri="http://schemas.openxmlformats.org/presentationml/2006/ole">
            <p:oleObj spid="_x0000_s468996" name="Worksheet" r:id="rId4" imgW="9839340" imgH="657225" progId="Excel.Sheet.8">
              <p:link/>
            </p:oleObj>
          </a:graphicData>
        </a:graphic>
      </p:graphicFrame>
      <p:graphicFrame>
        <p:nvGraphicFramePr>
          <p:cNvPr id="92166" name="Object 6"/>
          <p:cNvGraphicFramePr>
            <a:graphicFrameLocks noChangeAspect="1"/>
          </p:cNvGraphicFramePr>
          <p:nvPr/>
        </p:nvGraphicFramePr>
        <p:xfrm>
          <a:off x="33338" y="2529556"/>
          <a:ext cx="9839325" cy="638175"/>
        </p:xfrm>
        <a:graphic>
          <a:graphicData uri="http://schemas.openxmlformats.org/presentationml/2006/ole">
            <p:oleObj spid="_x0000_s468997" name="Worksheet" r:id="rId5" imgW="9839340" imgH="638085" progId="Excel.Sheet.8">
              <p:link/>
            </p:oleObj>
          </a:graphicData>
        </a:graphic>
      </p:graphicFrame>
      <p:pic>
        <p:nvPicPr>
          <p:cNvPr id="92167" name="Picture 7"/>
          <p:cNvPicPr>
            <a:picLocks noChangeAspect="1" noChangeArrowheads="1"/>
          </p:cNvPicPr>
          <p:nvPr/>
        </p:nvPicPr>
        <p:blipFill>
          <a:blip r:embed="rId6" cstate="print"/>
          <a:srcRect/>
          <a:stretch>
            <a:fillRect/>
          </a:stretch>
        </p:blipFill>
        <p:spPr bwMode="auto">
          <a:xfrm>
            <a:off x="4088904" y="5440709"/>
            <a:ext cx="1801813" cy="4365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32134" name="Object 6"/>
          <p:cNvGraphicFramePr>
            <a:graphicFrameLocks noChangeAspect="1"/>
          </p:cNvGraphicFramePr>
          <p:nvPr/>
        </p:nvGraphicFramePr>
        <p:xfrm>
          <a:off x="26988" y="904875"/>
          <a:ext cx="9837737" cy="5797550"/>
        </p:xfrm>
        <a:graphic>
          <a:graphicData uri="http://schemas.openxmlformats.org/presentationml/2006/ole">
            <p:oleObj spid="_x0000_s432138" name="Worksheet" r:id="rId4" imgW="11734740" imgH="6905715" progId="Excel.Sheet.8">
              <p:link/>
            </p:oleObj>
          </a:graphicData>
        </a:graphic>
      </p:graphicFrame>
      <p:graphicFrame>
        <p:nvGraphicFramePr>
          <p:cNvPr id="432137" name="Object 9"/>
          <p:cNvGraphicFramePr>
            <a:graphicFrameLocks noChangeAspect="1"/>
          </p:cNvGraphicFramePr>
          <p:nvPr/>
        </p:nvGraphicFramePr>
        <p:xfrm>
          <a:off x="30163" y="36513"/>
          <a:ext cx="9839325" cy="666750"/>
        </p:xfrm>
        <a:graphic>
          <a:graphicData uri="http://schemas.openxmlformats.org/presentationml/2006/ole">
            <p:oleObj spid="_x0000_s432139" name="Worksheet" r:id="rId5" imgW="9839340" imgH="666660" progId="Excel.Sheet.8">
              <p:link/>
            </p:oleObj>
          </a:graphicData>
        </a:graphic>
      </p:graphicFrame>
    </p:spTree>
    <p:extLst>
      <p:ext uri="{BB962C8B-B14F-4D97-AF65-F5344CB8AC3E}">
        <p14:creationId xmlns:p14="http://schemas.microsoft.com/office/powerpoint/2010/main" xmlns="" val="25717828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33158" name="Object 6"/>
          <p:cNvGraphicFramePr>
            <a:graphicFrameLocks noChangeAspect="1"/>
          </p:cNvGraphicFramePr>
          <p:nvPr/>
        </p:nvGraphicFramePr>
        <p:xfrm>
          <a:off x="50800" y="904875"/>
          <a:ext cx="9826625" cy="5791200"/>
        </p:xfrm>
        <a:graphic>
          <a:graphicData uri="http://schemas.openxmlformats.org/presentationml/2006/ole">
            <p:oleObj spid="_x0000_s433162" name="Worksheet" r:id="rId4" imgW="11734740" imgH="6905715" progId="Excel.Sheet.8">
              <p:link/>
            </p:oleObj>
          </a:graphicData>
        </a:graphic>
      </p:graphicFrame>
      <p:graphicFrame>
        <p:nvGraphicFramePr>
          <p:cNvPr id="433161" name="Object 9"/>
          <p:cNvGraphicFramePr>
            <a:graphicFrameLocks noChangeAspect="1"/>
          </p:cNvGraphicFramePr>
          <p:nvPr/>
        </p:nvGraphicFramePr>
        <p:xfrm>
          <a:off x="30163" y="36513"/>
          <a:ext cx="9839325" cy="666750"/>
        </p:xfrm>
        <a:graphic>
          <a:graphicData uri="http://schemas.openxmlformats.org/presentationml/2006/ole">
            <p:oleObj spid="_x0000_s433163" name="Worksheet" r:id="rId5" imgW="9839340" imgH="666660" progId="Excel.Sheet.8">
              <p:link/>
            </p:oleObj>
          </a:graphicData>
        </a:graphic>
      </p:graphicFrame>
    </p:spTree>
    <p:extLst>
      <p:ext uri="{BB962C8B-B14F-4D97-AF65-F5344CB8AC3E}">
        <p14:creationId xmlns:p14="http://schemas.microsoft.com/office/powerpoint/2010/main" xmlns="" val="25717828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44421" name="Object 5"/>
          <p:cNvGraphicFramePr>
            <a:graphicFrameLocks noChangeAspect="1"/>
          </p:cNvGraphicFramePr>
          <p:nvPr/>
        </p:nvGraphicFramePr>
        <p:xfrm>
          <a:off x="50800" y="904875"/>
          <a:ext cx="9826625" cy="5791200"/>
        </p:xfrm>
        <a:graphic>
          <a:graphicData uri="http://schemas.openxmlformats.org/presentationml/2006/ole">
            <p:oleObj spid="_x0000_s444425" name="Worksheet" r:id="rId4" imgW="11734740" imgH="6905715" progId="Excel.Sheet.8">
              <p:link/>
            </p:oleObj>
          </a:graphicData>
        </a:graphic>
      </p:graphicFrame>
      <p:graphicFrame>
        <p:nvGraphicFramePr>
          <p:cNvPr id="444424" name="Object 8"/>
          <p:cNvGraphicFramePr>
            <a:graphicFrameLocks noChangeAspect="1"/>
          </p:cNvGraphicFramePr>
          <p:nvPr/>
        </p:nvGraphicFramePr>
        <p:xfrm>
          <a:off x="30163" y="36513"/>
          <a:ext cx="9839325" cy="666750"/>
        </p:xfrm>
        <a:graphic>
          <a:graphicData uri="http://schemas.openxmlformats.org/presentationml/2006/ole">
            <p:oleObj spid="_x0000_s444426" name="Worksheet" r:id="rId5" imgW="9839340" imgH="666660" progId="Excel.Sheet.8">
              <p:link/>
            </p:oleObj>
          </a:graphicData>
        </a:graphic>
      </p:graphicFrame>
    </p:spTree>
    <p:extLst>
      <p:ext uri="{BB962C8B-B14F-4D97-AF65-F5344CB8AC3E}">
        <p14:creationId xmlns:p14="http://schemas.microsoft.com/office/powerpoint/2010/main" xmlns="" val="25717828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45450" name="Object 10"/>
          <p:cNvGraphicFramePr>
            <a:graphicFrameLocks noChangeAspect="1"/>
          </p:cNvGraphicFramePr>
          <p:nvPr/>
        </p:nvGraphicFramePr>
        <p:xfrm>
          <a:off x="30163" y="36513"/>
          <a:ext cx="9839325" cy="666750"/>
        </p:xfrm>
        <a:graphic>
          <a:graphicData uri="http://schemas.openxmlformats.org/presentationml/2006/ole">
            <p:oleObj spid="_x0000_s445453" name="Worksheet" r:id="rId4" imgW="9839340" imgH="666660" progId="Excel.Sheet.8">
              <p:link/>
            </p:oleObj>
          </a:graphicData>
        </a:graphic>
      </p:graphicFrame>
      <p:graphicFrame>
        <p:nvGraphicFramePr>
          <p:cNvPr id="445452" name="Object 12"/>
          <p:cNvGraphicFramePr>
            <a:graphicFrameLocks noChangeAspect="1"/>
          </p:cNvGraphicFramePr>
          <p:nvPr/>
        </p:nvGraphicFramePr>
        <p:xfrm>
          <a:off x="33295" y="1916832"/>
          <a:ext cx="9829089" cy="3024335"/>
        </p:xfrm>
        <a:graphic>
          <a:graphicData uri="http://schemas.openxmlformats.org/presentationml/2006/ole">
            <p:oleObj spid="_x0000_s445454" name="Worksheet" r:id="rId5" imgW="11734740" imgH="3609885" progId="Excel.Sheet.8">
              <p:link/>
            </p:oleObj>
          </a:graphicData>
        </a:graphic>
      </p:graphicFrame>
    </p:spTree>
    <p:extLst>
      <p:ext uri="{BB962C8B-B14F-4D97-AF65-F5344CB8AC3E}">
        <p14:creationId xmlns:p14="http://schemas.microsoft.com/office/powerpoint/2010/main" xmlns="" val="25717828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ruta 4"/>
          <p:cNvSpPr txBox="1"/>
          <p:nvPr/>
        </p:nvSpPr>
        <p:spPr>
          <a:xfrm>
            <a:off x="848544" y="775737"/>
            <a:ext cx="7272808" cy="276999"/>
          </a:xfrm>
          <a:prstGeom prst="rect">
            <a:avLst/>
          </a:prstGeom>
          <a:noFill/>
        </p:spPr>
        <p:txBody>
          <a:bodyPr wrap="square" rtlCol="0">
            <a:spAutoFit/>
          </a:bodyPr>
          <a:lstStyle/>
          <a:p>
            <a:pPr algn="ctr"/>
            <a:r>
              <a:rPr lang="sv-SE" sz="1200" b="1" dirty="0" smtClean="0"/>
              <a:t>Genomsnittlig andel ”Stämmer bra” per målområde</a:t>
            </a:r>
            <a:endParaRPr lang="sv-SE" sz="1200" b="1" dirty="0"/>
          </a:p>
        </p:txBody>
      </p:sp>
      <p:graphicFrame>
        <p:nvGraphicFramePr>
          <p:cNvPr id="442377" name="Object 9"/>
          <p:cNvGraphicFramePr>
            <a:graphicFrameLocks noChangeAspect="1"/>
          </p:cNvGraphicFramePr>
          <p:nvPr/>
        </p:nvGraphicFramePr>
        <p:xfrm>
          <a:off x="30163" y="36513"/>
          <a:ext cx="9839325" cy="666750"/>
        </p:xfrm>
        <a:graphic>
          <a:graphicData uri="http://schemas.openxmlformats.org/presentationml/2006/ole">
            <p:oleObj spid="_x0000_s442382" name="Worksheet" r:id="rId4" imgW="9839340" imgH="666660" progId="Excel.Sheet.8">
              <p:link/>
            </p:oleObj>
          </a:graphicData>
        </a:graphic>
      </p:graphicFrame>
      <p:graphicFrame>
        <p:nvGraphicFramePr>
          <p:cNvPr id="442381" name="Object 13"/>
          <p:cNvGraphicFramePr>
            <a:graphicFrameLocks noChangeAspect="1"/>
          </p:cNvGraphicFramePr>
          <p:nvPr/>
        </p:nvGraphicFramePr>
        <p:xfrm>
          <a:off x="965200" y="776288"/>
          <a:ext cx="8667750" cy="5676900"/>
        </p:xfrm>
        <a:graphic>
          <a:graphicData uri="http://schemas.openxmlformats.org/presentationml/2006/ole">
            <p:oleObj spid="_x0000_s442383" name="Worksheet" r:id="rId5" imgW="8667810" imgH="5676990" progId="Excel.Sheet.8">
              <p:link/>
            </p:oleObj>
          </a:graphicData>
        </a:graphic>
      </p:graphicFrame>
    </p:spTree>
    <p:extLst>
      <p:ext uri="{BB962C8B-B14F-4D97-AF65-F5344CB8AC3E}">
        <p14:creationId xmlns:p14="http://schemas.microsoft.com/office/powerpoint/2010/main" xmlns="" val="25717828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42377" name="Object 9"/>
          <p:cNvGraphicFramePr>
            <a:graphicFrameLocks noChangeAspect="1"/>
          </p:cNvGraphicFramePr>
          <p:nvPr/>
        </p:nvGraphicFramePr>
        <p:xfrm>
          <a:off x="30163" y="36513"/>
          <a:ext cx="9839325" cy="666750"/>
        </p:xfrm>
        <a:graphic>
          <a:graphicData uri="http://schemas.openxmlformats.org/presentationml/2006/ole">
            <p:oleObj spid="_x0000_s465925" name="Worksheet" r:id="rId4" imgW="9839340" imgH="666660" progId="Excel.Sheet.8">
              <p:link/>
            </p:oleObj>
          </a:graphicData>
        </a:graphic>
      </p:graphicFrame>
      <p:graphicFrame>
        <p:nvGraphicFramePr>
          <p:cNvPr id="465924" name="Object 4"/>
          <p:cNvGraphicFramePr>
            <a:graphicFrameLocks noChangeAspect="1"/>
          </p:cNvGraphicFramePr>
          <p:nvPr/>
        </p:nvGraphicFramePr>
        <p:xfrm>
          <a:off x="1640632" y="815677"/>
          <a:ext cx="6457950" cy="5781675"/>
        </p:xfrm>
        <a:graphic>
          <a:graphicData uri="http://schemas.openxmlformats.org/presentationml/2006/ole">
            <p:oleObj spid="_x0000_s465926" name="Worksheet" r:id="rId5" imgW="6457860" imgH="5781585" progId="Excel.Sheet.8">
              <p:link/>
            </p:oleObj>
          </a:graphicData>
        </a:graphic>
      </p:graphicFrame>
    </p:spTree>
    <p:extLst>
      <p:ext uri="{BB962C8B-B14F-4D97-AF65-F5344CB8AC3E}">
        <p14:creationId xmlns:p14="http://schemas.microsoft.com/office/powerpoint/2010/main" xmlns="" val="25717828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49546" name="Object 10"/>
          <p:cNvGraphicFramePr>
            <a:graphicFrameLocks noChangeAspect="1"/>
          </p:cNvGraphicFramePr>
          <p:nvPr/>
        </p:nvGraphicFramePr>
        <p:xfrm>
          <a:off x="30163" y="36513"/>
          <a:ext cx="9839325" cy="666750"/>
        </p:xfrm>
        <a:graphic>
          <a:graphicData uri="http://schemas.openxmlformats.org/presentationml/2006/ole">
            <p:oleObj spid="_x0000_s492546" name="Worksheet" r:id="rId4" imgW="9839376" imgH="666885" progId="Excel.Sheet.8">
              <p:link/>
            </p:oleObj>
          </a:graphicData>
        </a:graphic>
      </p:graphicFrame>
      <p:graphicFrame>
        <p:nvGraphicFramePr>
          <p:cNvPr id="449558" name="Object 22"/>
          <p:cNvGraphicFramePr>
            <a:graphicFrameLocks noChangeAspect="1"/>
          </p:cNvGraphicFramePr>
          <p:nvPr/>
        </p:nvGraphicFramePr>
        <p:xfrm>
          <a:off x="-3175" y="1046163"/>
          <a:ext cx="9124950" cy="5562600"/>
        </p:xfrm>
        <a:graphic>
          <a:graphicData uri="http://schemas.openxmlformats.org/presentationml/2006/ole">
            <p:oleObj spid="_x0000_s492547" name="Worksheet" r:id="rId5" imgW="9124849" imgH="5562600" progId="Excel.Sheet.8">
              <p:link/>
            </p:oleObj>
          </a:graphicData>
        </a:graphic>
      </p:graphicFrame>
      <p:graphicFrame>
        <p:nvGraphicFramePr>
          <p:cNvPr id="449559" name="Object 23"/>
          <p:cNvGraphicFramePr>
            <a:graphicFrameLocks noChangeAspect="1"/>
          </p:cNvGraphicFramePr>
          <p:nvPr/>
        </p:nvGraphicFramePr>
        <p:xfrm>
          <a:off x="6166935" y="752475"/>
          <a:ext cx="3735387" cy="3838575"/>
        </p:xfrm>
        <a:graphic>
          <a:graphicData uri="http://schemas.openxmlformats.org/presentationml/2006/ole">
            <p:oleObj spid="_x0000_s492548" name="Worksheet" r:id="rId6" imgW="3667041" imgH="3838643" progId="Excel.Sheet.8">
              <p:link/>
            </p:oleObj>
          </a:graphicData>
        </a:graphic>
      </p:graphicFrame>
    </p:spTree>
    <p:extLst>
      <p:ext uri="{BB962C8B-B14F-4D97-AF65-F5344CB8AC3E}">
        <p14:creationId xmlns:p14="http://schemas.microsoft.com/office/powerpoint/2010/main" xmlns="" val="25717828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smtClean="0"/>
              <a:t>Om </a:t>
            </a:r>
            <a:r>
              <a:rPr lang="en-GB" dirty="0" err="1" smtClean="0"/>
              <a:t>undersökningen</a:t>
            </a:r>
            <a:endParaRPr lang="en-GB" dirty="0"/>
          </a:p>
        </p:txBody>
      </p:sp>
      <p:sp>
        <p:nvSpPr>
          <p:cNvPr id="6" name="Platshållare för text 5"/>
          <p:cNvSpPr>
            <a:spLocks noGrp="1"/>
          </p:cNvSpPr>
          <p:nvPr>
            <p:ph type="body" sz="quarter" idx="13"/>
          </p:nvPr>
        </p:nvSpPr>
        <p:spPr/>
        <p:txBody>
          <a:bodyPr/>
          <a:lstStyle/>
          <a:p>
            <a:endParaRPr lang="sv-SE" dirty="0" smtClean="0"/>
          </a:p>
        </p:txBody>
      </p:sp>
      <p:sp>
        <p:nvSpPr>
          <p:cNvPr id="11" name="Front"/>
          <p:cNvSpPr>
            <a:spLocks noGrp="1" noChangeArrowheads="1"/>
          </p:cNvSpPr>
          <p:nvPr>
            <p:ph sz="half" idx="1"/>
          </p:nvPr>
        </p:nvSpPr>
        <p:spPr>
          <a:xfrm>
            <a:off x="468313" y="1325835"/>
            <a:ext cx="4037012" cy="4999037"/>
          </a:xfrm>
        </p:spPr>
        <p:txBody>
          <a:bodyPr lIns="91440" tIns="45720" rIns="91440" bIns="45720"/>
          <a:lstStyle/>
          <a:p>
            <a:pPr marL="0" indent="0" defTabSz="914400">
              <a:spcBef>
                <a:spcPts val="600"/>
              </a:spcBef>
              <a:buClrTx/>
              <a:buSzTx/>
              <a:buFontTx/>
              <a:buNone/>
            </a:pPr>
            <a:r>
              <a:rPr lang="sv-SE" sz="1100" b="1" dirty="0" smtClean="0">
                <a:solidFill>
                  <a:srgbClr val="003936"/>
                </a:solidFill>
                <a:cs typeface="Arial" pitchFamily="34" charset="0"/>
              </a:rPr>
              <a:t>Bakgrund</a:t>
            </a:r>
          </a:p>
          <a:p>
            <a:pPr marL="0" indent="0" defTabSz="914400">
              <a:spcBef>
                <a:spcPts val="600"/>
              </a:spcBef>
              <a:buClrTx/>
              <a:buSzTx/>
              <a:buFontTx/>
              <a:buNone/>
            </a:pPr>
            <a:r>
              <a:rPr lang="sv-SE" sz="1100" dirty="0" smtClean="0">
                <a:solidFill>
                  <a:schemeClr val="tx1"/>
                </a:solidFill>
                <a:cs typeface="Arial" pitchFamily="34" charset="0"/>
              </a:rPr>
              <a:t>Flera kommuner genomför årligen en kundundersökning i förskola, pedagogisk omsorg, </a:t>
            </a:r>
            <a:r>
              <a:rPr lang="sv-SE" sz="1100" dirty="0" smtClean="0">
                <a:solidFill>
                  <a:schemeClr val="tx1"/>
                </a:solidFill>
              </a:rPr>
              <a:t>och </a:t>
            </a:r>
            <a:r>
              <a:rPr lang="sv-SE" sz="1100" dirty="0" smtClean="0">
                <a:solidFill>
                  <a:schemeClr val="tx1"/>
                </a:solidFill>
                <a:cs typeface="Arial" pitchFamily="34" charset="0"/>
              </a:rPr>
              <a:t>grundskola. Undersökningen genomförs på samma sätt i alla kommuner och flertalet frågor är gemensamma. I 2014 års undersökning deltog 10 kommuner och totalt 69 500 elever och föräldrar från 870 skolor.</a:t>
            </a:r>
          </a:p>
          <a:p>
            <a:pPr marL="0" indent="0" defTabSz="914400">
              <a:spcBef>
                <a:spcPts val="600"/>
              </a:spcBef>
              <a:buClrTx/>
              <a:buSzTx/>
              <a:buFontTx/>
              <a:buNone/>
            </a:pPr>
            <a:r>
              <a:rPr lang="sv-SE" sz="1100" b="1" dirty="0" smtClean="0">
                <a:solidFill>
                  <a:srgbClr val="003936"/>
                </a:solidFill>
                <a:cs typeface="Arial" pitchFamily="34" charset="0"/>
              </a:rPr>
              <a:t>Metod</a:t>
            </a:r>
          </a:p>
          <a:p>
            <a:pPr marL="0" indent="0" defTabSz="914400">
              <a:spcBef>
                <a:spcPts val="600"/>
              </a:spcBef>
              <a:buClrTx/>
              <a:buSzTx/>
              <a:buFontTx/>
              <a:buNone/>
            </a:pPr>
            <a:r>
              <a:rPr lang="sv-SE" sz="1100" dirty="0" smtClean="0">
                <a:solidFill>
                  <a:schemeClr val="tx1"/>
                </a:solidFill>
                <a:cs typeface="Arial" pitchFamily="34" charset="0"/>
              </a:rPr>
              <a:t>Respondenterna fick fylla i en enkät som distribuerats via de deltagande skolorna. Enkäten innehöll 23-31 påståenden som föräldrar respektive elever fick ta ställning till. En skala i fyra steg användes: </a:t>
            </a:r>
            <a:r>
              <a:rPr lang="sv-SE" sz="1100" i="1" dirty="0" smtClean="0">
                <a:solidFill>
                  <a:schemeClr val="tx1"/>
                </a:solidFill>
                <a:cs typeface="Arial" pitchFamily="34" charset="0"/>
              </a:rPr>
              <a:t>Stämmer mycket bra</a:t>
            </a:r>
            <a:r>
              <a:rPr lang="sv-SE" sz="1100" dirty="0" smtClean="0">
                <a:solidFill>
                  <a:schemeClr val="tx1"/>
                </a:solidFill>
                <a:cs typeface="Arial" pitchFamily="34" charset="0"/>
              </a:rPr>
              <a:t>, </a:t>
            </a:r>
            <a:r>
              <a:rPr lang="sv-SE" sz="1100" i="1" dirty="0" smtClean="0">
                <a:solidFill>
                  <a:schemeClr val="tx1"/>
                </a:solidFill>
                <a:cs typeface="Arial" pitchFamily="34" charset="0"/>
              </a:rPr>
              <a:t>Stämmer ganska bra</a:t>
            </a:r>
            <a:r>
              <a:rPr lang="sv-SE" sz="1100" dirty="0" smtClean="0">
                <a:solidFill>
                  <a:schemeClr val="tx1"/>
                </a:solidFill>
                <a:cs typeface="Arial" pitchFamily="34" charset="0"/>
              </a:rPr>
              <a:t>, </a:t>
            </a:r>
            <a:r>
              <a:rPr lang="sv-SE" sz="1100" i="1" dirty="0" smtClean="0">
                <a:solidFill>
                  <a:schemeClr val="tx1"/>
                </a:solidFill>
                <a:cs typeface="Arial" pitchFamily="34" charset="0"/>
              </a:rPr>
              <a:t>Stämmer ganska dåligt</a:t>
            </a:r>
            <a:r>
              <a:rPr lang="sv-SE" sz="1100" dirty="0" smtClean="0">
                <a:solidFill>
                  <a:schemeClr val="tx1"/>
                </a:solidFill>
                <a:cs typeface="Arial" pitchFamily="34" charset="0"/>
              </a:rPr>
              <a:t> och </a:t>
            </a:r>
            <a:r>
              <a:rPr lang="sv-SE" sz="1100" i="1" dirty="0" smtClean="0">
                <a:solidFill>
                  <a:schemeClr val="tx1"/>
                </a:solidFill>
                <a:cs typeface="Arial" pitchFamily="34" charset="0"/>
              </a:rPr>
              <a:t>Stämmer mycket dåligt</a:t>
            </a:r>
            <a:r>
              <a:rPr lang="sv-SE" sz="1100" dirty="0" smtClean="0">
                <a:solidFill>
                  <a:schemeClr val="tx1"/>
                </a:solidFill>
                <a:cs typeface="Arial" pitchFamily="34" charset="0"/>
              </a:rPr>
              <a:t>. Det var även möjligt att svara </a:t>
            </a:r>
            <a:r>
              <a:rPr lang="sv-SE" sz="1100" i="1" dirty="0" smtClean="0">
                <a:solidFill>
                  <a:schemeClr val="tx1"/>
                </a:solidFill>
                <a:cs typeface="Arial" pitchFamily="34" charset="0"/>
              </a:rPr>
              <a:t>Vet inte</a:t>
            </a:r>
            <a:r>
              <a:rPr lang="sv-SE" sz="1100" dirty="0" smtClean="0">
                <a:solidFill>
                  <a:schemeClr val="tx1"/>
                </a:solidFill>
                <a:cs typeface="Arial" pitchFamily="34" charset="0"/>
              </a:rPr>
              <a:t>. Det gick även att svara via internet.</a:t>
            </a:r>
          </a:p>
          <a:p>
            <a:pPr marL="0" indent="0" defTabSz="914400">
              <a:spcBef>
                <a:spcPts val="600"/>
              </a:spcBef>
              <a:buClrTx/>
              <a:buSzTx/>
              <a:buFontTx/>
              <a:buNone/>
            </a:pPr>
            <a:r>
              <a:rPr lang="sv-SE" sz="1100" dirty="0" smtClean="0">
                <a:solidFill>
                  <a:schemeClr val="tx1"/>
                </a:solidFill>
                <a:cs typeface="Arial" pitchFamily="34" charset="0"/>
              </a:rPr>
              <a:t>Formulären delades ut från den 20 januari och samlades in fram till den 25 februari 2014.</a:t>
            </a:r>
          </a:p>
          <a:p>
            <a:pPr marL="0" indent="0" defTabSz="914400">
              <a:spcBef>
                <a:spcPts val="600"/>
              </a:spcBef>
              <a:buClrTx/>
              <a:buSzTx/>
              <a:buFontTx/>
              <a:buNone/>
            </a:pPr>
            <a:r>
              <a:rPr lang="sv-SE" sz="1100" b="1" dirty="0" smtClean="0">
                <a:solidFill>
                  <a:srgbClr val="003936"/>
                </a:solidFill>
                <a:cs typeface="Arial" pitchFamily="34" charset="0"/>
              </a:rPr>
              <a:t>Urval</a:t>
            </a:r>
          </a:p>
          <a:p>
            <a:pPr defTabSz="914400"/>
            <a:r>
              <a:rPr lang="sv-SE" sz="1100" dirty="0" smtClean="0">
                <a:solidFill>
                  <a:schemeClr val="tx1"/>
                </a:solidFill>
                <a:cs typeface="Arial" pitchFamily="34" charset="0"/>
              </a:rPr>
              <a:t>Undersökningen är en totalundersökning i de utvalda grupperna, dvs samtliga barn </a:t>
            </a:r>
            <a:r>
              <a:rPr lang="sv-SE" sz="1100" dirty="0">
                <a:solidFill>
                  <a:schemeClr val="tx1"/>
                </a:solidFill>
              </a:rPr>
              <a:t>förskoleverksamhet och samtliga </a:t>
            </a:r>
            <a:r>
              <a:rPr lang="sv-SE" sz="1100" dirty="0" smtClean="0">
                <a:solidFill>
                  <a:schemeClr val="tx1"/>
                </a:solidFill>
                <a:cs typeface="Arial" pitchFamily="34" charset="0"/>
              </a:rPr>
              <a:t>elever i förskoleklass, åk 2, 5 och 8. Till och med skolår 8 svarade barnens föräldrar och från och med skolår 5 deltog eleverna själva.</a:t>
            </a:r>
          </a:p>
          <a:p>
            <a:pPr marL="0" indent="0" defTabSz="914400">
              <a:spcBef>
                <a:spcPts val="600"/>
              </a:spcBef>
              <a:buClrTx/>
              <a:buSzTx/>
              <a:buFontTx/>
              <a:buNone/>
            </a:pPr>
            <a:r>
              <a:rPr lang="sv-SE" sz="1100" dirty="0" smtClean="0">
                <a:solidFill>
                  <a:schemeClr val="tx1"/>
                </a:solidFill>
                <a:cs typeface="Arial" pitchFamily="34" charset="0"/>
              </a:rPr>
              <a:t>Antalet inkomna svar samt svarsfrekvens för den grupp som redovisas finns överst på varje sida.</a:t>
            </a:r>
          </a:p>
          <a:p>
            <a:pPr marL="0" indent="0" defTabSz="914400">
              <a:spcBef>
                <a:spcPts val="600"/>
              </a:spcBef>
              <a:buClrTx/>
              <a:buSzTx/>
              <a:buFontTx/>
              <a:buNone/>
            </a:pPr>
            <a:endParaRPr lang="sv-SE" sz="1100" dirty="0" smtClean="0">
              <a:solidFill>
                <a:schemeClr val="tx1"/>
              </a:solidFill>
              <a:cs typeface="Arial" pitchFamily="34" charset="0"/>
            </a:endParaRPr>
          </a:p>
        </p:txBody>
      </p:sp>
      <p:sp>
        <p:nvSpPr>
          <p:cNvPr id="12" name="Front"/>
          <p:cNvSpPr txBox="1">
            <a:spLocks noChangeArrowheads="1"/>
          </p:cNvSpPr>
          <p:nvPr/>
        </p:nvSpPr>
        <p:spPr bwMode="auto">
          <a:xfrm>
            <a:off x="4643438" y="1325835"/>
            <a:ext cx="4124325" cy="5343525"/>
          </a:xfrm>
          <a:prstGeom prst="rect">
            <a:avLst/>
          </a:prstGeom>
          <a:noFill/>
          <a:ln w="9525">
            <a:noFill/>
            <a:miter lim="800000"/>
            <a:headEnd/>
            <a:tailEnd/>
          </a:ln>
        </p:spPr>
        <p:txBody>
          <a:bodyPr/>
          <a:lstStyle/>
          <a:p>
            <a:pPr>
              <a:spcBef>
                <a:spcPts val="600"/>
              </a:spcBef>
            </a:pPr>
            <a:r>
              <a:rPr lang="sv-SE" sz="1200" b="1" dirty="0">
                <a:solidFill>
                  <a:srgbClr val="003936"/>
                </a:solidFill>
                <a:cs typeface="DejaVu Sans"/>
              </a:rPr>
              <a:t>Läsanvisningar för resultatdiagrammen</a:t>
            </a:r>
          </a:p>
          <a:p>
            <a:pPr>
              <a:spcBef>
                <a:spcPts val="600"/>
              </a:spcBef>
            </a:pPr>
            <a:r>
              <a:rPr lang="sv-SE" sz="1100" dirty="0">
                <a:cs typeface="DejaVu Sans"/>
              </a:rPr>
              <a:t>Diagrammen visar svarsfördelningen dvs. hur stor andel (%) som valt respektive svarsalternativ för varje påstående. Varje påstående har fyra uppsättningar av staplar: genomsnittet för hela kommunen </a:t>
            </a:r>
            <a:r>
              <a:rPr lang="sv-SE" sz="1100" dirty="0" smtClean="0">
                <a:cs typeface="DejaVu Sans"/>
              </a:rPr>
              <a:t>2014, </a:t>
            </a:r>
            <a:r>
              <a:rPr lang="sv-SE" sz="1100" dirty="0">
                <a:cs typeface="DejaVu Sans"/>
              </a:rPr>
              <a:t>årets resultat och, om det finns tillgängligt, resultaten från </a:t>
            </a:r>
            <a:r>
              <a:rPr lang="sv-SE" sz="1100" dirty="0" smtClean="0">
                <a:cs typeface="DejaVu Sans"/>
              </a:rPr>
              <a:t>2012 </a:t>
            </a:r>
            <a:r>
              <a:rPr lang="sv-SE" sz="1100" dirty="0">
                <a:cs typeface="DejaVu Sans"/>
              </a:rPr>
              <a:t>och </a:t>
            </a:r>
            <a:r>
              <a:rPr lang="sv-SE" sz="1100" dirty="0" smtClean="0">
                <a:cs typeface="DejaVu Sans"/>
              </a:rPr>
              <a:t>2013. </a:t>
            </a:r>
            <a:r>
              <a:rPr lang="sv-SE" sz="1100" dirty="0">
                <a:cs typeface="DejaVu Sans"/>
              </a:rPr>
              <a:t>Staplarna för genomsnittet för hela kommunen är blå och röda, medan de gröna och röda hör till den aktuella enheten.</a:t>
            </a:r>
          </a:p>
          <a:p>
            <a:pPr>
              <a:spcBef>
                <a:spcPts val="600"/>
              </a:spcBef>
            </a:pPr>
            <a:r>
              <a:rPr lang="sv-SE" sz="1100" dirty="0">
                <a:cs typeface="DejaVu Sans"/>
              </a:rPr>
              <a:t>Den mörkgröna eller mörkblå stapeln till vänster visar hur många som svarat ”Stämmer mycket bra" och den mörkröda till höger visar hur många som svarat ”Stämmer mycket dåligt". De ljusare staplarna visar andelarna som svarat med något av de två mittenalternativen </a:t>
            </a:r>
            <a:r>
              <a:rPr lang="sv-SE" sz="1100" dirty="0" smtClean="0">
                <a:cs typeface="DejaVu Sans"/>
              </a:rPr>
              <a:t>enligt </a:t>
            </a:r>
            <a:r>
              <a:rPr lang="sv-SE" sz="1100" dirty="0">
                <a:cs typeface="DejaVu Sans"/>
              </a:rPr>
              <a:t>bilden nedan. Andelen som svarat "Vet inte" visas i grått mellan de två "sidorna" i skalan. Siffrorna på staplarna anger procent och summerar till 100%, avrundningar kan dock förekomma.</a:t>
            </a:r>
          </a:p>
          <a:p>
            <a:pPr>
              <a:spcBef>
                <a:spcPts val="600"/>
              </a:spcBef>
            </a:pPr>
            <a:endParaRPr lang="sv-SE" sz="1200" dirty="0">
              <a:cs typeface="DejaVu Sans"/>
            </a:endParaRPr>
          </a:p>
          <a:p>
            <a:pPr>
              <a:spcBef>
                <a:spcPts val="600"/>
              </a:spcBef>
            </a:pPr>
            <a:endParaRPr lang="sv-SE" sz="1100" dirty="0">
              <a:cs typeface="DejaVu Sans"/>
            </a:endParaRPr>
          </a:p>
          <a:p>
            <a:pPr>
              <a:spcBef>
                <a:spcPts val="600"/>
              </a:spcBef>
            </a:pPr>
            <a:endParaRPr lang="sv-SE" sz="1100" dirty="0">
              <a:cs typeface="DejaVu Sans"/>
            </a:endParaRPr>
          </a:p>
          <a:p>
            <a:pPr>
              <a:spcBef>
                <a:spcPts val="600"/>
              </a:spcBef>
            </a:pPr>
            <a:endParaRPr lang="sv-SE" sz="1100" dirty="0">
              <a:cs typeface="DejaVu Sans"/>
            </a:endParaRPr>
          </a:p>
          <a:p>
            <a:pPr>
              <a:spcBef>
                <a:spcPts val="600"/>
              </a:spcBef>
            </a:pPr>
            <a:r>
              <a:rPr lang="sv-SE" sz="1100" dirty="0">
                <a:cs typeface="DejaVu Sans"/>
              </a:rPr>
              <a:t>I högra kanten av diagrammen finns även en summering av andelen som svarat </a:t>
            </a:r>
            <a:r>
              <a:rPr lang="sv-SE" sz="1100" i="1" dirty="0">
                <a:cs typeface="DejaVu Sans"/>
              </a:rPr>
              <a:t>Stämmer mycket bra</a:t>
            </a:r>
            <a:r>
              <a:rPr lang="sv-SE" sz="1100" dirty="0">
                <a:cs typeface="DejaVu Sans"/>
              </a:rPr>
              <a:t> och </a:t>
            </a:r>
            <a:r>
              <a:rPr lang="sv-SE" sz="1100" i="1" dirty="0">
                <a:cs typeface="DejaVu Sans"/>
              </a:rPr>
              <a:t>Stämmer ganska bra</a:t>
            </a:r>
            <a:r>
              <a:rPr lang="sv-SE" sz="1100" dirty="0">
                <a:cs typeface="DejaVu Sans"/>
              </a:rPr>
              <a:t>, alltså summan av de två gröna eller blå fälten.</a:t>
            </a:r>
          </a:p>
          <a:p>
            <a:pPr>
              <a:spcBef>
                <a:spcPts val="600"/>
              </a:spcBef>
            </a:pPr>
            <a:r>
              <a:rPr lang="sv-SE" sz="1100" dirty="0">
                <a:cs typeface="DejaVu Sans"/>
              </a:rPr>
              <a:t>Sist i rapporten finns ett spindeldiagram som visar andelen som svarat </a:t>
            </a:r>
            <a:r>
              <a:rPr lang="sv-SE" sz="1100" i="1" dirty="0">
                <a:cs typeface="DejaVu Sans"/>
              </a:rPr>
              <a:t>Stämmer mycket bra</a:t>
            </a:r>
            <a:r>
              <a:rPr lang="sv-SE" sz="1100" dirty="0">
                <a:cs typeface="DejaVu Sans"/>
              </a:rPr>
              <a:t> eller </a:t>
            </a:r>
            <a:r>
              <a:rPr lang="sv-SE" sz="1100" i="1" dirty="0">
                <a:cs typeface="DejaVu Sans"/>
              </a:rPr>
              <a:t>Stämmer ganska bra</a:t>
            </a:r>
            <a:r>
              <a:rPr lang="sv-SE" sz="1100" dirty="0">
                <a:cs typeface="DejaVu Sans"/>
              </a:rPr>
              <a:t> i genomsnitt för frågorna som hör ihop i målområden.</a:t>
            </a:r>
          </a:p>
        </p:txBody>
      </p:sp>
      <p:pic>
        <p:nvPicPr>
          <p:cNvPr id="455682" name="Picture 2"/>
          <p:cNvPicPr>
            <a:picLocks noChangeAspect="1" noChangeArrowheads="1"/>
          </p:cNvPicPr>
          <p:nvPr/>
        </p:nvPicPr>
        <p:blipFill>
          <a:blip r:embed="rId2" cstate="print"/>
          <a:srcRect/>
          <a:stretch>
            <a:fillRect/>
          </a:stretch>
        </p:blipFill>
        <p:spPr bwMode="auto">
          <a:xfrm>
            <a:off x="4232920" y="4437112"/>
            <a:ext cx="4867275" cy="438150"/>
          </a:xfrm>
          <a:prstGeom prst="rect">
            <a:avLst/>
          </a:prstGeom>
          <a:noFill/>
          <a:ln w="9525">
            <a:noFill/>
            <a:miter lim="800000"/>
            <a:headEnd/>
            <a:tailEnd/>
          </a:ln>
          <a:effectLst/>
        </p:spPr>
      </p:pic>
    </p:spTree>
    <p:extLst>
      <p:ext uri="{BB962C8B-B14F-4D97-AF65-F5344CB8AC3E}">
        <p14:creationId xmlns:p14="http://schemas.microsoft.com/office/powerpoint/2010/main" xmlns="" val="39129368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7"/>
          <p:cNvSpPr/>
          <p:nvPr/>
        </p:nvSpPr>
        <p:spPr>
          <a:xfrm>
            <a:off x="8430568" y="6161536"/>
            <a:ext cx="1420840" cy="6480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p:txBody>
          <a:bodyPr anchor="b"/>
          <a:lstStyle/>
          <a:p>
            <a:r>
              <a:rPr lang="en-GB" dirty="0" smtClean="0"/>
              <a:t>Om </a:t>
            </a:r>
            <a:r>
              <a:rPr lang="sv-SE" dirty="0" smtClean="0"/>
              <a:t>undersökningen</a:t>
            </a:r>
            <a:endParaRPr lang="sv-SE" dirty="0"/>
          </a:p>
        </p:txBody>
      </p:sp>
      <p:sp>
        <p:nvSpPr>
          <p:cNvPr id="3" name="Platshållare för innehåll 2"/>
          <p:cNvSpPr>
            <a:spLocks noGrp="1"/>
          </p:cNvSpPr>
          <p:nvPr>
            <p:ph sz="half" idx="1"/>
          </p:nvPr>
        </p:nvSpPr>
        <p:spPr>
          <a:xfrm>
            <a:off x="495300" y="1196752"/>
            <a:ext cx="3881636" cy="4741987"/>
          </a:xfrm>
        </p:spPr>
        <p:txBody>
          <a:bodyPr>
            <a:noAutofit/>
          </a:bodyPr>
          <a:lstStyle/>
          <a:p>
            <a:r>
              <a:rPr lang="sv-SE" sz="1200" b="1" dirty="0" smtClean="0">
                <a:solidFill>
                  <a:schemeClr val="tx1"/>
                </a:solidFill>
              </a:rPr>
              <a:t>Prioritera</a:t>
            </a:r>
            <a:br>
              <a:rPr lang="sv-SE" sz="1200" b="1" dirty="0" smtClean="0">
                <a:solidFill>
                  <a:schemeClr val="tx1"/>
                </a:solidFill>
              </a:rPr>
            </a:br>
            <a:r>
              <a:rPr lang="sv-SE" sz="1200" dirty="0" smtClean="0">
                <a:solidFill>
                  <a:schemeClr val="tx1"/>
                </a:solidFill>
              </a:rPr>
              <a:t>Dessa frågor är de frågor som har lägst undersökningsresultat på skolan/förskolan samtidigt som de tillhör de som har starkast samband med föräldrarnas/ elevernas övergripande nöjdhet. Här finns en potential till förbättringar som kan få stor </a:t>
            </a:r>
            <a:r>
              <a:rPr lang="sv-SE" sz="1200" dirty="0">
                <a:solidFill>
                  <a:schemeClr val="tx1"/>
                </a:solidFill>
              </a:rPr>
              <a:t>positiv inverkan på </a:t>
            </a:r>
            <a:r>
              <a:rPr lang="sv-SE" sz="1200" dirty="0" smtClean="0">
                <a:solidFill>
                  <a:schemeClr val="tx1"/>
                </a:solidFill>
              </a:rPr>
              <a:t>den övergripande nöjdheten.</a:t>
            </a:r>
            <a:endParaRPr lang="sv-SE" sz="1200" dirty="0">
              <a:solidFill>
                <a:schemeClr val="tx1"/>
              </a:solidFill>
            </a:endParaRPr>
          </a:p>
          <a:p>
            <a:pPr>
              <a:spcBef>
                <a:spcPts val="1200"/>
              </a:spcBef>
            </a:pPr>
            <a:r>
              <a:rPr lang="sv-SE" sz="1200" b="1" dirty="0" smtClean="0">
                <a:solidFill>
                  <a:schemeClr val="tx1"/>
                </a:solidFill>
              </a:rPr>
              <a:t>Vårda</a:t>
            </a:r>
            <a:br>
              <a:rPr lang="sv-SE" sz="1200" b="1" dirty="0" smtClean="0">
                <a:solidFill>
                  <a:schemeClr val="tx1"/>
                </a:solidFill>
              </a:rPr>
            </a:br>
            <a:r>
              <a:rPr lang="sv-SE" sz="1200" dirty="0" smtClean="0">
                <a:solidFill>
                  <a:schemeClr val="tx1"/>
                </a:solidFill>
              </a:rPr>
              <a:t>Dessa frågor tillhör de som har starkast samband med nöjdheten och undersökningsresultaten tillhör de högre på förskola/skolan. Här är det viktigt att säkerställa att den goda prestationen upprätthålls.</a:t>
            </a:r>
            <a:endParaRPr lang="sv-SE" sz="1200" dirty="0">
              <a:solidFill>
                <a:schemeClr val="tx1"/>
              </a:solidFill>
            </a:endParaRPr>
          </a:p>
          <a:p>
            <a:pPr>
              <a:spcBef>
                <a:spcPts val="1200"/>
              </a:spcBef>
            </a:pPr>
            <a:r>
              <a:rPr lang="sv-SE" sz="1200" b="1" dirty="0">
                <a:solidFill>
                  <a:schemeClr val="tx1"/>
                </a:solidFill>
              </a:rPr>
              <a:t>Kan bli </a:t>
            </a:r>
            <a:r>
              <a:rPr lang="sv-SE" sz="1200" b="1" dirty="0" smtClean="0">
                <a:solidFill>
                  <a:schemeClr val="tx1"/>
                </a:solidFill>
              </a:rPr>
              <a:t>bättre</a:t>
            </a:r>
            <a:br>
              <a:rPr lang="sv-SE" sz="1200" b="1" dirty="0" smtClean="0">
                <a:solidFill>
                  <a:schemeClr val="tx1"/>
                </a:solidFill>
              </a:rPr>
            </a:br>
            <a:r>
              <a:rPr lang="sv-SE" sz="1200" dirty="0" smtClean="0">
                <a:solidFill>
                  <a:schemeClr val="tx1"/>
                </a:solidFill>
              </a:rPr>
              <a:t>Bland dessa frågor finns de som har lägst undersökningsresultat på skolan/förskolan men </a:t>
            </a:r>
            <a:r>
              <a:rPr lang="sv-SE" sz="1200" dirty="0">
                <a:solidFill>
                  <a:schemeClr val="tx1"/>
                </a:solidFill>
              </a:rPr>
              <a:t>samtidigt har dessa faktorer </a:t>
            </a:r>
            <a:r>
              <a:rPr lang="sv-SE" sz="1200" dirty="0" smtClean="0">
                <a:solidFill>
                  <a:schemeClr val="tx1"/>
                </a:solidFill>
              </a:rPr>
              <a:t>ett </a:t>
            </a:r>
            <a:r>
              <a:rPr lang="sv-SE" sz="1200" dirty="0">
                <a:solidFill>
                  <a:schemeClr val="tx1"/>
                </a:solidFill>
              </a:rPr>
              <a:t>relativt </a:t>
            </a:r>
            <a:r>
              <a:rPr lang="sv-SE" sz="1200" dirty="0" smtClean="0">
                <a:solidFill>
                  <a:schemeClr val="tx1"/>
                </a:solidFill>
              </a:rPr>
              <a:t>svagt samband med den övergripande nöjdheten. </a:t>
            </a:r>
            <a:r>
              <a:rPr lang="sv-SE" sz="1200" dirty="0">
                <a:solidFill>
                  <a:schemeClr val="tx1"/>
                </a:solidFill>
              </a:rPr>
              <a:t>Förbättringar är önskvärda men mindre prioriterade </a:t>
            </a:r>
            <a:r>
              <a:rPr lang="sv-SE" sz="1200" dirty="0" smtClean="0">
                <a:solidFill>
                  <a:schemeClr val="tx1"/>
                </a:solidFill>
              </a:rPr>
              <a:t>än frågorna under </a:t>
            </a:r>
            <a:r>
              <a:rPr lang="sv-SE" sz="1200" i="1" dirty="0">
                <a:solidFill>
                  <a:schemeClr val="tx1"/>
                </a:solidFill>
              </a:rPr>
              <a:t>Prioritera</a:t>
            </a:r>
            <a:r>
              <a:rPr lang="sv-SE" sz="1200" dirty="0">
                <a:solidFill>
                  <a:schemeClr val="tx1"/>
                </a:solidFill>
              </a:rPr>
              <a:t>.</a:t>
            </a:r>
          </a:p>
          <a:p>
            <a:pPr>
              <a:spcBef>
                <a:spcPts val="1200"/>
              </a:spcBef>
            </a:pPr>
            <a:r>
              <a:rPr lang="sv-SE" sz="1200" b="1" dirty="0" smtClean="0">
                <a:solidFill>
                  <a:schemeClr val="tx1"/>
                </a:solidFill>
              </a:rPr>
              <a:t>Bevaka</a:t>
            </a:r>
            <a:br>
              <a:rPr lang="sv-SE" sz="1200" b="1" dirty="0" smtClean="0">
                <a:solidFill>
                  <a:schemeClr val="tx1"/>
                </a:solidFill>
              </a:rPr>
            </a:br>
            <a:r>
              <a:rPr lang="sv-SE" sz="1200" dirty="0" smtClean="0">
                <a:solidFill>
                  <a:schemeClr val="tx1"/>
                </a:solidFill>
              </a:rPr>
              <a:t>Här </a:t>
            </a:r>
            <a:r>
              <a:rPr lang="sv-SE" sz="1200" dirty="0">
                <a:solidFill>
                  <a:schemeClr val="tx1"/>
                </a:solidFill>
              </a:rPr>
              <a:t>är </a:t>
            </a:r>
            <a:r>
              <a:rPr lang="sv-SE" sz="1200" dirty="0" smtClean="0">
                <a:solidFill>
                  <a:schemeClr val="tx1"/>
                </a:solidFill>
              </a:rPr>
              <a:t>undersökningsresultaten på frågorna bland de högre samtidigt </a:t>
            </a:r>
            <a:r>
              <a:rPr lang="sv-SE" sz="1200" dirty="0">
                <a:solidFill>
                  <a:schemeClr val="tx1"/>
                </a:solidFill>
              </a:rPr>
              <a:t>som </a:t>
            </a:r>
            <a:r>
              <a:rPr lang="sv-SE" sz="1200" dirty="0" smtClean="0">
                <a:solidFill>
                  <a:schemeClr val="tx1"/>
                </a:solidFill>
              </a:rPr>
              <a:t>sambandet med den </a:t>
            </a:r>
            <a:r>
              <a:rPr lang="sv-SE" sz="1200" dirty="0">
                <a:solidFill>
                  <a:schemeClr val="tx1"/>
                </a:solidFill>
              </a:rPr>
              <a:t>övergripande </a:t>
            </a:r>
            <a:r>
              <a:rPr lang="sv-SE" sz="1200" dirty="0" smtClean="0">
                <a:solidFill>
                  <a:schemeClr val="tx1"/>
                </a:solidFill>
              </a:rPr>
              <a:t>nöjdheten är svagare. Se till att resultaten inte försämras eftersom frågorna kan vara grundläggande faktorer som om de inte fungerar kan driva missnöje.</a:t>
            </a:r>
            <a:endParaRPr lang="sv-SE" sz="1200" dirty="0">
              <a:solidFill>
                <a:schemeClr val="tx1"/>
              </a:solidFill>
            </a:endParaRPr>
          </a:p>
        </p:txBody>
      </p:sp>
      <p:sp>
        <p:nvSpPr>
          <p:cNvPr id="7" name="Platshållare för text 6"/>
          <p:cNvSpPr>
            <a:spLocks noGrp="1"/>
          </p:cNvSpPr>
          <p:nvPr>
            <p:ph type="body" sz="quarter" idx="13"/>
          </p:nvPr>
        </p:nvSpPr>
        <p:spPr/>
        <p:txBody>
          <a:bodyPr/>
          <a:lstStyle/>
          <a:p>
            <a:r>
              <a:rPr lang="sv-SE" dirty="0" smtClean="0"/>
              <a:t>Prioriteringsmatris</a:t>
            </a:r>
            <a:endParaRPr lang="sv-SE" dirty="0"/>
          </a:p>
        </p:txBody>
      </p:sp>
      <p:sp>
        <p:nvSpPr>
          <p:cNvPr id="6" name="Platshållare för innehåll 2"/>
          <p:cNvSpPr>
            <a:spLocks noGrp="1"/>
          </p:cNvSpPr>
          <p:nvPr>
            <p:ph sz="half" idx="1"/>
          </p:nvPr>
        </p:nvSpPr>
        <p:spPr>
          <a:xfrm>
            <a:off x="5136432" y="1052736"/>
            <a:ext cx="3705000" cy="4741987"/>
          </a:xfrm>
        </p:spPr>
        <p:txBody>
          <a:bodyPr>
            <a:noAutofit/>
          </a:bodyPr>
          <a:lstStyle/>
          <a:p>
            <a:r>
              <a:rPr lang="sv-SE" sz="1200" b="1" dirty="0" smtClean="0">
                <a:solidFill>
                  <a:schemeClr val="tx1"/>
                </a:solidFill>
              </a:rPr>
              <a:t>Förklaring – Samband med nöjdhetsfrågan</a:t>
            </a:r>
            <a:br>
              <a:rPr lang="sv-SE" sz="1200" b="1" dirty="0" smtClean="0">
                <a:solidFill>
                  <a:schemeClr val="tx1"/>
                </a:solidFill>
              </a:rPr>
            </a:br>
            <a:r>
              <a:rPr lang="sv-SE" sz="1200" dirty="0" smtClean="0">
                <a:solidFill>
                  <a:schemeClr val="tx1"/>
                </a:solidFill>
              </a:rPr>
              <a:t>På denna axel placeras frågorna utifrån om de har ett relativt starkare eller svagare samband med den övergripande nöjdheten. Styrkan i sambandet har beräknats med hjälp av en korrelationsanalys.</a:t>
            </a:r>
            <a:endParaRPr lang="sv-SE" sz="1200" dirty="0">
              <a:solidFill>
                <a:schemeClr val="tx1"/>
              </a:solidFill>
            </a:endParaRPr>
          </a:p>
          <a:p>
            <a:pPr>
              <a:spcBef>
                <a:spcPts val="1200"/>
              </a:spcBef>
            </a:pPr>
            <a:r>
              <a:rPr lang="sv-SE" sz="1200" b="1" dirty="0" smtClean="0">
                <a:solidFill>
                  <a:schemeClr val="tx1"/>
                </a:solidFill>
              </a:rPr>
              <a:t>Förklaring </a:t>
            </a:r>
            <a:r>
              <a:rPr lang="sv-SE" sz="1200" b="1" dirty="0">
                <a:solidFill>
                  <a:schemeClr val="tx1"/>
                </a:solidFill>
              </a:rPr>
              <a:t>– </a:t>
            </a:r>
            <a:r>
              <a:rPr lang="sv-SE" sz="1200" b="1" dirty="0" smtClean="0">
                <a:solidFill>
                  <a:schemeClr val="tx1"/>
                </a:solidFill>
              </a:rPr>
              <a:t>Undersökningsresultat</a:t>
            </a:r>
            <a:br>
              <a:rPr lang="sv-SE" sz="1200" b="1" dirty="0" smtClean="0">
                <a:solidFill>
                  <a:schemeClr val="tx1"/>
                </a:solidFill>
              </a:rPr>
            </a:br>
            <a:r>
              <a:rPr lang="sv-SE" sz="1200" dirty="0" smtClean="0">
                <a:solidFill>
                  <a:schemeClr val="tx1"/>
                </a:solidFill>
              </a:rPr>
              <a:t>På denna axel placeras frågorna beroende på om de har högre eller lägre undersökningsresultat</a:t>
            </a:r>
            <a:r>
              <a:rPr lang="sv-SE" sz="1200" dirty="0">
                <a:solidFill>
                  <a:schemeClr val="tx1"/>
                </a:solidFill>
              </a:rPr>
              <a:t> </a:t>
            </a:r>
            <a:r>
              <a:rPr lang="sv-SE" sz="1200" dirty="0" smtClean="0">
                <a:solidFill>
                  <a:schemeClr val="tx1"/>
                </a:solidFill>
              </a:rPr>
              <a:t>jämfört med genomsnittet av samtliga frågor inom den egna verksamheten.</a:t>
            </a:r>
            <a:endParaRPr lang="sv-SE" sz="1200" dirty="0">
              <a:solidFill>
                <a:schemeClr val="tx1"/>
              </a:solidFill>
            </a:endParaRPr>
          </a:p>
        </p:txBody>
      </p:sp>
      <p:pic>
        <p:nvPicPr>
          <p:cNvPr id="1026" name="Picture 2"/>
          <p:cNvPicPr>
            <a:picLocks noChangeAspect="1" noChangeArrowheads="1"/>
          </p:cNvPicPr>
          <p:nvPr/>
        </p:nvPicPr>
        <p:blipFill>
          <a:blip r:embed="rId2" cstate="print"/>
          <a:srcRect/>
          <a:stretch>
            <a:fillRect/>
          </a:stretch>
        </p:blipFill>
        <p:spPr bwMode="auto">
          <a:xfrm>
            <a:off x="5192904" y="2961040"/>
            <a:ext cx="3667125" cy="3838575"/>
          </a:xfrm>
          <a:prstGeom prst="rect">
            <a:avLst/>
          </a:prstGeom>
          <a:noFill/>
          <a:ln w="9525">
            <a:noFill/>
            <a:miter lim="800000"/>
            <a:headEnd/>
            <a:tailEnd/>
          </a:ln>
          <a:effectLst/>
        </p:spPr>
      </p:pic>
    </p:spTree>
    <p:extLst>
      <p:ext uri="{BB962C8B-B14F-4D97-AF65-F5344CB8AC3E}">
        <p14:creationId xmlns:p14="http://schemas.microsoft.com/office/powerpoint/2010/main" xmlns="" val="26970458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6069" name="Object 5"/>
          <p:cNvGraphicFramePr>
            <a:graphicFrameLocks noChangeAspect="1"/>
          </p:cNvGraphicFramePr>
          <p:nvPr/>
        </p:nvGraphicFramePr>
        <p:xfrm>
          <a:off x="60325" y="904875"/>
          <a:ext cx="9805988" cy="5775325"/>
        </p:xfrm>
        <a:graphic>
          <a:graphicData uri="http://schemas.openxmlformats.org/presentationml/2006/ole">
            <p:oleObj spid="_x0000_s216075" name="Worksheet" r:id="rId4" imgW="11734740" imgH="6905715" progId="Excel.Sheet.8">
              <p:link/>
            </p:oleObj>
          </a:graphicData>
        </a:graphic>
      </p:graphicFrame>
      <p:graphicFrame>
        <p:nvGraphicFramePr>
          <p:cNvPr id="216074" name="Object 10"/>
          <p:cNvGraphicFramePr>
            <a:graphicFrameLocks noChangeAspect="1"/>
          </p:cNvGraphicFramePr>
          <p:nvPr/>
        </p:nvGraphicFramePr>
        <p:xfrm>
          <a:off x="30579" y="36096"/>
          <a:ext cx="9839325" cy="666750"/>
        </p:xfrm>
        <a:graphic>
          <a:graphicData uri="http://schemas.openxmlformats.org/presentationml/2006/ole">
            <p:oleObj spid="_x0000_s216076" name="Worksheet" r:id="rId5" imgW="9839340" imgH="666660" progId="Excel.Sheet.8">
              <p:link/>
            </p:oleObj>
          </a:graphicData>
        </a:graphic>
      </p:graphicFrame>
    </p:spTree>
    <p:extLst>
      <p:ext uri="{BB962C8B-B14F-4D97-AF65-F5344CB8AC3E}">
        <p14:creationId xmlns:p14="http://schemas.microsoft.com/office/powerpoint/2010/main" xmlns="" val="25717828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34182" name="Object 6"/>
          <p:cNvGraphicFramePr>
            <a:graphicFrameLocks noChangeAspect="1"/>
          </p:cNvGraphicFramePr>
          <p:nvPr/>
        </p:nvGraphicFramePr>
        <p:xfrm>
          <a:off x="34925" y="904875"/>
          <a:ext cx="9842500" cy="5800725"/>
        </p:xfrm>
        <a:graphic>
          <a:graphicData uri="http://schemas.openxmlformats.org/presentationml/2006/ole">
            <p:oleObj spid="_x0000_s434186" name="Worksheet" r:id="rId4" imgW="11734740" imgH="6905715" progId="Excel.Sheet.8">
              <p:link/>
            </p:oleObj>
          </a:graphicData>
        </a:graphic>
      </p:graphicFrame>
      <p:graphicFrame>
        <p:nvGraphicFramePr>
          <p:cNvPr id="434185" name="Object 9"/>
          <p:cNvGraphicFramePr>
            <a:graphicFrameLocks noChangeAspect="1"/>
          </p:cNvGraphicFramePr>
          <p:nvPr/>
        </p:nvGraphicFramePr>
        <p:xfrm>
          <a:off x="30163" y="36513"/>
          <a:ext cx="9839325" cy="666750"/>
        </p:xfrm>
        <a:graphic>
          <a:graphicData uri="http://schemas.openxmlformats.org/presentationml/2006/ole">
            <p:oleObj spid="_x0000_s434187" name="Worksheet" r:id="rId5" imgW="9839340" imgH="666660" progId="Excel.Sheet.8">
              <p:link/>
            </p:oleObj>
          </a:graphicData>
        </a:graphic>
      </p:graphicFrame>
    </p:spTree>
    <p:extLst>
      <p:ext uri="{BB962C8B-B14F-4D97-AF65-F5344CB8AC3E}">
        <p14:creationId xmlns:p14="http://schemas.microsoft.com/office/powerpoint/2010/main" xmlns="" val="25717828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28038" name="Object 6"/>
          <p:cNvGraphicFramePr>
            <a:graphicFrameLocks noChangeAspect="1"/>
          </p:cNvGraphicFramePr>
          <p:nvPr/>
        </p:nvGraphicFramePr>
        <p:xfrm>
          <a:off x="39688" y="904875"/>
          <a:ext cx="9825037" cy="5791200"/>
        </p:xfrm>
        <a:graphic>
          <a:graphicData uri="http://schemas.openxmlformats.org/presentationml/2006/ole">
            <p:oleObj spid="_x0000_s428042" name="Worksheet" r:id="rId4" imgW="11734740" imgH="6905715" progId="Excel.Sheet.8">
              <p:link/>
            </p:oleObj>
          </a:graphicData>
        </a:graphic>
      </p:graphicFrame>
      <p:graphicFrame>
        <p:nvGraphicFramePr>
          <p:cNvPr id="428041" name="Object 9"/>
          <p:cNvGraphicFramePr>
            <a:graphicFrameLocks noChangeAspect="1"/>
          </p:cNvGraphicFramePr>
          <p:nvPr/>
        </p:nvGraphicFramePr>
        <p:xfrm>
          <a:off x="30163" y="36513"/>
          <a:ext cx="9839325" cy="666750"/>
        </p:xfrm>
        <a:graphic>
          <a:graphicData uri="http://schemas.openxmlformats.org/presentationml/2006/ole">
            <p:oleObj spid="_x0000_s428043" name="Worksheet" r:id="rId5" imgW="9839340" imgH="666660" progId="Excel.Sheet.8">
              <p:link/>
            </p:oleObj>
          </a:graphicData>
        </a:graphic>
      </p:graphicFrame>
    </p:spTree>
    <p:extLst>
      <p:ext uri="{BB962C8B-B14F-4D97-AF65-F5344CB8AC3E}">
        <p14:creationId xmlns:p14="http://schemas.microsoft.com/office/powerpoint/2010/main" xmlns="" val="25717828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29062" name="Object 6"/>
          <p:cNvGraphicFramePr>
            <a:graphicFrameLocks noChangeAspect="1"/>
          </p:cNvGraphicFramePr>
          <p:nvPr/>
        </p:nvGraphicFramePr>
        <p:xfrm>
          <a:off x="39688" y="904875"/>
          <a:ext cx="9825037" cy="5791200"/>
        </p:xfrm>
        <a:graphic>
          <a:graphicData uri="http://schemas.openxmlformats.org/presentationml/2006/ole">
            <p:oleObj spid="_x0000_s429066" name="Worksheet" r:id="rId4" imgW="11734740" imgH="6905715" progId="Excel.Sheet.8">
              <p:link/>
            </p:oleObj>
          </a:graphicData>
        </a:graphic>
      </p:graphicFrame>
      <p:graphicFrame>
        <p:nvGraphicFramePr>
          <p:cNvPr id="429065" name="Object 9"/>
          <p:cNvGraphicFramePr>
            <a:graphicFrameLocks noChangeAspect="1"/>
          </p:cNvGraphicFramePr>
          <p:nvPr/>
        </p:nvGraphicFramePr>
        <p:xfrm>
          <a:off x="30163" y="36513"/>
          <a:ext cx="9839325" cy="666750"/>
        </p:xfrm>
        <a:graphic>
          <a:graphicData uri="http://schemas.openxmlformats.org/presentationml/2006/ole">
            <p:oleObj spid="_x0000_s429067" name="Worksheet" r:id="rId5" imgW="9839340" imgH="666660" progId="Excel.Sheet.8">
              <p:link/>
            </p:oleObj>
          </a:graphicData>
        </a:graphic>
      </p:graphicFrame>
    </p:spTree>
    <p:extLst>
      <p:ext uri="{BB962C8B-B14F-4D97-AF65-F5344CB8AC3E}">
        <p14:creationId xmlns:p14="http://schemas.microsoft.com/office/powerpoint/2010/main" xmlns="" val="25717828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30086" name="Object 6"/>
          <p:cNvGraphicFramePr>
            <a:graphicFrameLocks noChangeAspect="1"/>
          </p:cNvGraphicFramePr>
          <p:nvPr/>
        </p:nvGraphicFramePr>
        <p:xfrm>
          <a:off x="47625" y="904875"/>
          <a:ext cx="9817100" cy="5784850"/>
        </p:xfrm>
        <a:graphic>
          <a:graphicData uri="http://schemas.openxmlformats.org/presentationml/2006/ole">
            <p:oleObj spid="_x0000_s430090" name="Worksheet" r:id="rId4" imgW="11734740" imgH="6905715" progId="Excel.Sheet.8">
              <p:link/>
            </p:oleObj>
          </a:graphicData>
        </a:graphic>
      </p:graphicFrame>
      <p:graphicFrame>
        <p:nvGraphicFramePr>
          <p:cNvPr id="430089" name="Object 9"/>
          <p:cNvGraphicFramePr>
            <a:graphicFrameLocks noChangeAspect="1"/>
          </p:cNvGraphicFramePr>
          <p:nvPr/>
        </p:nvGraphicFramePr>
        <p:xfrm>
          <a:off x="30163" y="36513"/>
          <a:ext cx="9839325" cy="666750"/>
        </p:xfrm>
        <a:graphic>
          <a:graphicData uri="http://schemas.openxmlformats.org/presentationml/2006/ole">
            <p:oleObj spid="_x0000_s430091" name="Worksheet" r:id="rId5" imgW="9839340" imgH="666660" progId="Excel.Sheet.8">
              <p:link/>
            </p:oleObj>
          </a:graphicData>
        </a:graphic>
      </p:graphicFrame>
    </p:spTree>
    <p:extLst>
      <p:ext uri="{BB962C8B-B14F-4D97-AF65-F5344CB8AC3E}">
        <p14:creationId xmlns:p14="http://schemas.microsoft.com/office/powerpoint/2010/main" xmlns="" val="25717828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31110" name="Object 6"/>
          <p:cNvGraphicFramePr>
            <a:graphicFrameLocks noChangeAspect="1"/>
          </p:cNvGraphicFramePr>
          <p:nvPr/>
        </p:nvGraphicFramePr>
        <p:xfrm>
          <a:off x="50800" y="904875"/>
          <a:ext cx="9826625" cy="5791200"/>
        </p:xfrm>
        <a:graphic>
          <a:graphicData uri="http://schemas.openxmlformats.org/presentationml/2006/ole">
            <p:oleObj spid="_x0000_s431114" name="Worksheet" r:id="rId4" imgW="11734740" imgH="6905715" progId="Excel.Sheet.8">
              <p:link/>
            </p:oleObj>
          </a:graphicData>
        </a:graphic>
      </p:graphicFrame>
      <p:graphicFrame>
        <p:nvGraphicFramePr>
          <p:cNvPr id="431113" name="Object 9"/>
          <p:cNvGraphicFramePr>
            <a:graphicFrameLocks noChangeAspect="1"/>
          </p:cNvGraphicFramePr>
          <p:nvPr/>
        </p:nvGraphicFramePr>
        <p:xfrm>
          <a:off x="30163" y="36513"/>
          <a:ext cx="9839325" cy="666750"/>
        </p:xfrm>
        <a:graphic>
          <a:graphicData uri="http://schemas.openxmlformats.org/presentationml/2006/ole">
            <p:oleObj spid="_x0000_s431115" name="Worksheet" r:id="rId5" imgW="9839340" imgH="666660" progId="Excel.Sheet.8">
              <p:link/>
            </p:oleObj>
          </a:graphicData>
        </a:graphic>
      </p:graphicFrame>
    </p:spTree>
    <p:extLst>
      <p:ext uri="{BB962C8B-B14F-4D97-AF65-F5344CB8AC3E}">
        <p14:creationId xmlns:p14="http://schemas.microsoft.com/office/powerpoint/2010/main" xmlns="" val="2571782855"/>
      </p:ext>
    </p:extLst>
  </p:cSld>
  <p:clrMapOvr>
    <a:masterClrMapping/>
  </p:clrMapOvr>
  <p:timing>
    <p:tnLst>
      <p:par>
        <p:cTn id="1" dur="indefinite" restart="never" nodeType="tmRoot"/>
      </p:par>
    </p:tnLst>
  </p:timing>
</p:sld>
</file>

<file path=ppt/theme/theme1.xml><?xml version="1.0" encoding="utf-8"?>
<a:theme xmlns:a="http://schemas.openxmlformats.org/drawingml/2006/main" name="CMA Research Rapportmall 2012">
  <a:themeElements>
    <a:clrScheme name="CMA Research">
      <a:dk1>
        <a:srgbClr val="333333"/>
      </a:dk1>
      <a:lt1>
        <a:sysClr val="window" lastClr="FFFFFF"/>
      </a:lt1>
      <a:dk2>
        <a:srgbClr val="4D6490"/>
      </a:dk2>
      <a:lt2>
        <a:srgbClr val="002B64"/>
      </a:lt2>
      <a:accent1>
        <a:srgbClr val="828C9D"/>
      </a:accent1>
      <a:accent2>
        <a:srgbClr val="AAB2C4"/>
      </a:accent2>
      <a:accent3>
        <a:srgbClr val="D6DAE8"/>
      </a:accent3>
      <a:accent4>
        <a:srgbClr val="BC1212"/>
      </a:accent4>
      <a:accent5>
        <a:srgbClr val="F0C80A"/>
      </a:accent5>
      <a:accent6>
        <a:srgbClr val="25732A"/>
      </a:accent6>
      <a:hlink>
        <a:srgbClr val="333333"/>
      </a:hlink>
      <a:folHlink>
        <a:srgbClr val="333333"/>
      </a:folHlink>
    </a:clrScheme>
    <a:fontScheme name="Office - klassiskt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CMA Research Rapportmall 2012</Template>
  <TotalTime>1253</TotalTime>
  <Words>442</Words>
  <Application>Microsoft Office PowerPoint</Application>
  <PresentationFormat>A4 (210 x 297 mm)</PresentationFormat>
  <Paragraphs>43</Paragraphs>
  <Slides>16</Slides>
  <Notes>14</Notes>
  <HiddenSlides>0</HiddenSlides>
  <MMClips>0</MMClips>
  <ScaleCrop>false</ScaleCrop>
  <HeadingPairs>
    <vt:vector size="6" baseType="variant">
      <vt:variant>
        <vt:lpstr>Tema</vt:lpstr>
      </vt:variant>
      <vt:variant>
        <vt:i4>1</vt:i4>
      </vt:variant>
      <vt:variant>
        <vt:lpstr>Länkar</vt:lpstr>
      </vt:variant>
      <vt:variant>
        <vt:i4>29</vt:i4>
      </vt:variant>
      <vt:variant>
        <vt:lpstr>Bildrubriker</vt:lpstr>
      </vt:variant>
      <vt:variant>
        <vt:i4>16</vt:i4>
      </vt:variant>
    </vt:vector>
  </HeadingPairs>
  <TitlesOfParts>
    <vt:vector size="46" baseType="lpstr">
      <vt:lpstr>CMA Research Rapportmall 2012</vt:lpstr>
      <vt:lpstr>C:\Våga Visa\Mall Rapportframställning Våga Visa.xlsb!Övriga grafer!R1C13:R2C24</vt:lpstr>
      <vt:lpstr>C:\Våga Visa\Mall Rapportframställning Våga Visa.xlsb!Övriga grafer!R6C13:R6C24</vt:lpstr>
      <vt:lpstr>C:\Våga Visa\Mall Rapportframställning Våga Visa.xlsb!Diagram ggr!R50C2:R67C11</vt:lpstr>
      <vt:lpstr>C:\Våga Visa\Mall Rapportframställning Våga Visa.xlsb!Övriga grafer!R11C13:R12C24</vt:lpstr>
      <vt:lpstr>C:\Våga Visa\Mall Rapportframställning Våga Visa.xlsb!Diagram ggr!R50C16:R67C25</vt:lpstr>
      <vt:lpstr>C:\Våga Visa\Mall Rapportframställning Våga Visa.xlsb!Övriga grafer!R11C13:R12C24</vt:lpstr>
      <vt:lpstr>C:\Våga Visa\Mall Rapportframställning Våga Visa.xlsb!Diagram ggr!R50C30:R67C39</vt:lpstr>
      <vt:lpstr>C:\Våga Visa\Mall Rapportframställning Våga Visa.xlsb!Övriga grafer!R11C13:R12C24</vt:lpstr>
      <vt:lpstr>C:\Våga Visa\Mall Rapportframställning Våga Visa.xlsb!Diagram ggr!R50C44:R67C53</vt:lpstr>
      <vt:lpstr>C:\Våga Visa\Mall Rapportframställning Våga Visa.xlsb!Övriga grafer!R11C13:R12C24</vt:lpstr>
      <vt:lpstr>C:\Våga Visa\Mall Rapportframställning Våga Visa.xlsb!Diagram ggr!R50C58:R67C67</vt:lpstr>
      <vt:lpstr>C:\Våga Visa\Mall Rapportframställning Våga Visa.xlsb!Övriga grafer!R11C13:R12C24</vt:lpstr>
      <vt:lpstr>C:\Våga Visa\Mall Rapportframställning Våga Visa.xlsb!Diagram ggr!R50C72:R67C81</vt:lpstr>
      <vt:lpstr>C:\Våga Visa\Mall Rapportframställning Våga Visa.xlsb!Övriga grafer!R11C13:R12C24</vt:lpstr>
      <vt:lpstr>C:\Våga Visa\Mall Rapportframställning Våga Visa.xlsb!Diagram ggr!R50C86:R67C95</vt:lpstr>
      <vt:lpstr>C:\Våga Visa\Mall Rapportframställning Våga Visa.xlsb!Övriga grafer!R11C13:R12C24</vt:lpstr>
      <vt:lpstr>C:\Våga Visa\Mall Rapportframställning Våga Visa.xlsb!Diagram ggr!R50C100:R67C109</vt:lpstr>
      <vt:lpstr>C:\Våga Visa\Mall Rapportframställning Våga Visa.xlsb!Övriga grafer!R11C13:R12C24</vt:lpstr>
      <vt:lpstr>C:\Våga Visa\Mall Rapportframställning Våga Visa.xlsb!Diagram ggr!R50C114:R67C123</vt:lpstr>
      <vt:lpstr>C:\Våga Visa\Mall Rapportframställning Våga Visa.xlsb!Övriga grafer!R11C13:R12C24</vt:lpstr>
      <vt:lpstr>C:\Våga Visa\Mall Rapportframställning Våga Visa.xlsb!Övriga grafer!R11C13:R12C24</vt:lpstr>
      <vt:lpstr>C:\Våga Visa\Mall Rapportframställning Våga Visa.xlsb!Diagram ggr!R90C128:R98C137</vt:lpstr>
      <vt:lpstr>C:\Våga Visa\Mall Rapportframställning Våga Visa.xlsb!Övriga grafer!R11C13:R12C24</vt:lpstr>
      <vt:lpstr>C:\Våga Visa\Mall Rapportframställning Våga Visa.xlsb!Spindel!R26C1:R60C15</vt:lpstr>
      <vt:lpstr>C:\Våga Visa\Mall Rapportframställning Våga Visa.xlsb!Övriga grafer!R11C13:R12C24</vt:lpstr>
      <vt:lpstr>C:\Våga Visa\Mall Rapportframställning Våga Visa.xlsb!Öppna frågor!R1C9:R25C16</vt:lpstr>
      <vt:lpstr>C:\Våga Visa\Mall Rapportframställning Våga Visa.xlsb!Övriga grafer!R11C13:R12C24</vt:lpstr>
      <vt:lpstr>C:\Våga Visa\Mall Rapportframställning Våga Visa.xlsb!Matriser (2)!R3C2:R36C3</vt:lpstr>
      <vt:lpstr>C:\Våga Visa\Mall Rapportframställning Våga Visa.xlsb!Matriser (2)!R45C20:R54C28</vt:lpstr>
      <vt:lpstr>Bild 0</vt:lpstr>
      <vt:lpstr>Om undersökningen</vt:lpstr>
      <vt:lpstr>Om undersökningen</vt:lpstr>
      <vt:lpstr>Bild 3</vt:lpstr>
      <vt:lpstr>Bild 4</vt:lpstr>
      <vt:lpstr>Bild 5</vt:lpstr>
      <vt:lpstr>Bild 6</vt:lpstr>
      <vt:lpstr>Bild 7</vt:lpstr>
      <vt:lpstr>Bild 8</vt:lpstr>
      <vt:lpstr>Bild 9</vt:lpstr>
      <vt:lpstr>Bild 10</vt:lpstr>
      <vt:lpstr>Bild 11</vt:lpstr>
      <vt:lpstr>Bild 12</vt:lpstr>
      <vt:lpstr>Bild 13</vt:lpstr>
      <vt:lpstr>Bild 14</vt:lpstr>
      <vt:lpstr>Bild 15</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Thomas Carlsson</dc:creator>
  <cp:lastModifiedBy>Ekens</cp:lastModifiedBy>
  <cp:revision>167</cp:revision>
  <cp:lastPrinted>2012-11-06T15:39:16Z</cp:lastPrinted>
  <dcterms:created xsi:type="dcterms:W3CDTF">2012-11-06T14:35:18Z</dcterms:created>
  <dcterms:modified xsi:type="dcterms:W3CDTF">2014-06-18T06:56:06Z</dcterms:modified>
</cp:coreProperties>
</file>